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56" r:id="rId2"/>
    <p:sldId id="265" r:id="rId3"/>
    <p:sldId id="267" r:id="rId4"/>
    <p:sldId id="266" r:id="rId5"/>
    <p:sldId id="269" r:id="rId6"/>
    <p:sldId id="268" r:id="rId7"/>
    <p:sldId id="257" r:id="rId8"/>
    <p:sldId id="279" r:id="rId9"/>
    <p:sldId id="282" r:id="rId10"/>
    <p:sldId id="263" r:id="rId11"/>
    <p:sldId id="262" r:id="rId12"/>
    <p:sldId id="261" r:id="rId13"/>
    <p:sldId id="280" r:id="rId14"/>
    <p:sldId id="260" r:id="rId15"/>
    <p:sldId id="259" r:id="rId16"/>
    <p:sldId id="258" r:id="rId17"/>
    <p:sldId id="270" r:id="rId18"/>
    <p:sldId id="278" r:id="rId19"/>
    <p:sldId id="277" r:id="rId20"/>
    <p:sldId id="276" r:id="rId21"/>
    <p:sldId id="275" r:id="rId22"/>
    <p:sldId id="274" r:id="rId23"/>
    <p:sldId id="273" r:id="rId24"/>
    <p:sldId id="272" r:id="rId25"/>
    <p:sldId id="271" r:id="rId26"/>
    <p:sldId id="286" r:id="rId27"/>
    <p:sldId id="285" r:id="rId28"/>
    <p:sldId id="284" r:id="rId29"/>
    <p:sldId id="288" r:id="rId30"/>
    <p:sldId id="287" r:id="rId31"/>
    <p:sldId id="281" r:id="rId32"/>
    <p:sldId id="283" r:id="rId33"/>
    <p:sldId id="293" r:id="rId34"/>
    <p:sldId id="292" r:id="rId35"/>
    <p:sldId id="295" r:id="rId36"/>
    <p:sldId id="290" r:id="rId37"/>
    <p:sldId id="291" r:id="rId38"/>
    <p:sldId id="309" r:id="rId39"/>
    <p:sldId id="294" r:id="rId40"/>
    <p:sldId id="289" r:id="rId41"/>
    <p:sldId id="311" r:id="rId42"/>
    <p:sldId id="296" r:id="rId43"/>
    <p:sldId id="297" r:id="rId44"/>
    <p:sldId id="310" r:id="rId45"/>
    <p:sldId id="298" r:id="rId46"/>
    <p:sldId id="299" r:id="rId47"/>
    <p:sldId id="312" r:id="rId48"/>
    <p:sldId id="300" r:id="rId49"/>
    <p:sldId id="305" r:id="rId50"/>
    <p:sldId id="313" r:id="rId51"/>
    <p:sldId id="304" r:id="rId52"/>
    <p:sldId id="303" r:id="rId53"/>
    <p:sldId id="314" r:id="rId54"/>
    <p:sldId id="302" r:id="rId55"/>
    <p:sldId id="308" r:id="rId56"/>
    <p:sldId id="307" r:id="rId57"/>
    <p:sldId id="306" r:id="rId58"/>
    <p:sldId id="315" r:id="rId59"/>
    <p:sldId id="301" r:id="rId60"/>
    <p:sldId id="317" r:id="rId61"/>
    <p:sldId id="318" r:id="rId62"/>
    <p:sldId id="319" r:id="rId63"/>
    <p:sldId id="320" r:id="rId64"/>
    <p:sldId id="321" r:id="rId65"/>
    <p:sldId id="322"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666"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ax="1600" units="cm"/>
          <inkml:channel name="Y" type="integer" max="900" units="cm"/>
          <inkml:channel name="T" type="integer" max="2.14748E9" units="dev"/>
        </inkml:traceFormat>
        <inkml:channelProperties>
          <inkml:channelProperty channel="X" name="resolution" value="36.86636" units="1/cm"/>
          <inkml:channelProperty channel="Y" name="resolution" value="37.97468" units="1/cm"/>
          <inkml:channelProperty channel="T" name="resolution" value="1" units="1/dev"/>
        </inkml:channelProperties>
      </inkml:inkSource>
      <inkml:timestamp xml:id="ts0" timeString="2022-11-28T08:16:55.076"/>
    </inkml:context>
    <inkml:brush xml:id="br0">
      <inkml:brushProperty name="width" value="0.05292" units="cm"/>
      <inkml:brushProperty name="height" value="0.05292" units="cm"/>
    </inkml:brush>
  </inkml:definitions>
  <inkml:trace contextRef="#ctx0" brushRef="#br0">20151 13907 0,'21'0'94,"106"0"-78,21 0-16,-21 0 15,-21 0-15,-22 0 16,1 0-16,-43 0 16,-63 0 202,-85 0-218,22 21 16,-1 0-16,-42-21 16,42 21-16,-20 0 15,83-21-15,1 0 16,21 21 124,64-21-140,-1 0 16,1 22 0,-1-22-16,-20 0 15,-1 0-15,21 0 16,-41 0-16,-1 0 16,0 0-1,0 0 16,0 0-15,0 21 62,-42-21-62,-42 0-1,-1 0 1,1 0-16,-1 0 16,1 0-16,-1 0 15,22 0-15,0 0 16,20 0-16,1 0 0,42 0 141,22 0-141,-1 0 15,22 0-15,-1 0 16,1 21-16,-1-21 15,1 0-15,-22 0 16,21 0-16,-41 0 16,-1 0 31,0 0-16,-21 21 16,-21-21-16,-43 0-31,1 0 16,-22 0-16,0 0 15,22 0-15,-1 0 16,22 0-16,21 0 15,-21 0-15,20 0 16,1 0 62,21-21-47,21 21-15,1-21-16,20 21 16,21 0-16,22 0 15,0 0-15,-22 0 16,1 0-16,-1 0 16,-20 0-16,-1 0 15,-21 0-15,0 0 16,-84 0 156,-22-21-172,-42 21 15,21 0-15,22-22 16,20 22-16,1 0 16,84 0 140,63 0-141,-20 0-15,-1 22 16,-20-22-16,-22 0 16,42 0-16,-20 21 15,-1-21 1,-21 0 0,-21 21 62</inkml:trace>
  <inkml:trace contextRef="#ctx0" brushRef="#br0" timeOffset="6675.3805">27114 14076 0,'22'0'422,"-1"0"-422,0 0 16,42 0-16,1 0 15,-43 0 1,-21-21 0,42 21-16,-20 0 15,-1 0 17,21 0-1,-21 0-16,0 0 1,1 0 0,-1 0-16,21 0 15,0 0-15,1 0 16,41 0-16,1 0 16,0 0-16,-1 0 15,1 0-15,-43 0 16,-20 0-16,-1 0 15,0 0 17,21 0-17,-21 0-15,1 0 16,-1-21 0,0 21-1,0-22 1,0 22 31,0 0 15,-42 0 16,-42-21-62,-1 0-16,-42 0 16,22 21-16,20 0 15,-20-21 1,20 21-16,22 0 15,-1 0-15,-20 0 16,42 0 15,-22-21-15,22 21-16,0 0 16,0 0-16,0 0 15,-22 0-15,1 0 16,21 0-16,-21 0 15,-22 21-15,1-21 16,-1 0-16,22 0 16,21 0-1,-1 0-15,1 0 63,85 21 77,-1-21-140,22 21 16,-22-21-16,-20 0 16,-1 0-16,0 0 15,1 0-15,-1 0 16,0 0-16,1 0 16,-1 0-16,0 0 15,1 0-15,-22 21 16,0-21-16,21 21 15,-20-21-15,-1 0 16,0 0-16,0 0 16,-63 0 140,-1 0-140,-20 0-16,-1 0 15,22 0-15,21 0 16,0 0-16,-22 0 15,22 0-15,0 0 16,0 0 0,0 0-16,0 0 15,-1 0 1,1 0-16,21 22 16,-21-22-16,-21 0 15,-1 0-15,43 21 16,-21-21-16,0 0 15,0 0 1,0 0-16,0 0 16,-1 0-1,22 21 79,43-21-78,20 0-1,22 0-15,-22 0 16,22 0-16,21 0 16,0 0-16,-43 0 15,22 0-15,-22 0 16,-41 0-16,-1 0 31,0 0-15,0-21 218,-63 0-218,-22 21-16,22 0 15,21 0-15,0 0 16,-1 0-16,1 0 16,0 0-1,0 0-15,0 0 16,0 0-1,-1 0 1,1 0 0,0 0-1,0 0 1,0 0 0,-22 0-16,1 0 15,21 0-15,-21 0 16,-43 0-16,64 0 15,0 0 1,-1 21 15,1-21 110,0 0-110,0 0-15,-21 0-16,20 0 15,-20 0-15,0 0 16,21 0-16,84 0 156,-21 0-140,1 0-16,-1 0 16,0 0-16,64 0 15,42 0-15,-63 0 16,-21 0-16,-43 0 15,21 0-15,-21 0 16,0 0-16,1 0 16,-1 0-1,0-21 1,0 21 0,0 0-1,0 0-15,22 0 16,-22 0-1</inkml:trace>
</inkml:ink>
</file>

<file path=ppt/ink/ink2.xml><?xml version="1.0" encoding="utf-8"?>
<inkml:ink xmlns:inkml="http://www.w3.org/2003/InkML">
  <inkml:definitions>
    <inkml:context xml:id="ctx0">
      <inkml:inkSource xml:id="inkSrc0">
        <inkml:traceFormat>
          <inkml:channel name="X" type="integer" max="1600" units="cm"/>
          <inkml:channel name="Y" type="integer" max="900" units="cm"/>
          <inkml:channel name="T" type="integer" max="2.14748E9" units="dev"/>
        </inkml:traceFormat>
        <inkml:channelProperties>
          <inkml:channelProperty channel="X" name="resolution" value="36.86636" units="1/cm"/>
          <inkml:channelProperty channel="Y" name="resolution" value="37.97468" units="1/cm"/>
          <inkml:channelProperty channel="T" name="resolution" value="1" units="1/dev"/>
        </inkml:channelProperties>
      </inkml:inkSource>
      <inkml:timestamp xml:id="ts0" timeString="2022-11-25T11:39:49.60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definitions>
  <inkml:trace contextRef="#ctx0" brushRef="#br0">12044 15536 0,'42'0'141,"0"0"-125,361 64 15,-234-43-16,43 21-15,-22-20 16,-63-1-16,0 0 16,42 0-16,-63 0 15,0-21-15,0 21 16,-43-21-16,43 22 16,-42-22-16,-22 0 15,22 21-15,-22-21 16,0 0-16,-21 0 15,22 0-15,-22 0 16,0 0 0,0 0-1,0 21-15,1-21 16,-65 0 109,-41 0-109,-1 0-16,0 0 15,1 21-15,-43-21 0,-22 21 16,44-21-16,-22 21 15,-22 1-15,44-22 16,-22 0-16,42 0 16,21 0-16,-20 0 15,41 0-15,1 0 16,21 0-16,0 0 16,84 0 93,107 0-109,-1-22 16,64 1-16,-43 0 0,22-42 15,-43 63-15,-21-22 16,-63 22-16,-21 0 15,-43 0-15,0 0 16,0 0 62,-84-21-78,-22-21 16,-63 21-1,0 0-15,21 21 16,0-22 0,0 1-16,21 21 15,-21 0-15,42 0 16,0 0-16,1 0 16,20 0-16,1 0 15,-22 0-15,0 0 16,1 0-16,-22 0 15,42 0-15,-20 0 0,41 0 16,1 0-16,0 0 16,21 0-16,-1-21 172,65 0-157,41 21 1,22 0-16,21 0 15,0 0-15,21 0 16,1 0-16,-44 0 16,-20 0-16,42 0 31,-21 0-31,-21 0 16,-1 0-16,22 0 15,-21 0-15,-22 0 16,1 0-16,-22 0 15,22 0-15,-1 0 16,1 0-16,-22 0 16,0 0-16,-21 0 0,22 0 15,-22 0-15,21 0 16,-21 0 0,22 0-1,-1 0-15,0 0 16,1 0-16,-1 0 15,0 0-15,1 0 16,-22 0-16,-85 0 219,22 0-204,-43-21-15,-20 21 16,-1 0-16,-21 0 16,-21 0-16,42 0 15,0 0 1,0 0-16,21 0 16,22 0-16,-22 0 15,22 0-15,-1 0 16,22 0-16,-22 0 15,22 0-15,0 0 16,-1 0-16,22 0 0,-42 0 16,20 0-16,1 0 15,21 0-15,-21 0 16,-1 0-16,-20 0 16,42 0-1,-1 0-15,1 0 16,0 0-16,0 0 15,0 0-15,-22 0 0,1 0 16,21 0 0,0 0-16,0 0 15,-1 0 1,-20 0-16,21 0 31,-21 0 0,20 0-15,-20 0 0,21 0-1,-21 0-15,20 0 16,1 0 0,0 0-16,0 0 0,0 0 15,0 0 1,-1 0-1,1 0 1,0 0-16,0 0 16,0 21-1,0-21 1,-1 0 0,1 0 15,42 0 125,22 0-140,-1 0-16,22-21 15,-1 21-15,1 0 16,20 0-16,-20 0 16,-1-21-16,1 21 15,-1 0-15,1 0 16,-1 0-16,1 0 15,42 0-15,-43 0 16,43 0-16,-43 0 16,-20 0-16,-1 0 15,-21 0-15,22 0 16,-1 0-16,0 0 16,1 0-16,-1 0 0,43 0 15,-1 0-15,43 0 16,-42 0-16,0 0 15,-22 0-15,-21 0 16,1 0-16,-22 0 16,21 0-16,-21 0 31,22 0-31,-1 0 16,-21 0-1,0 0-15,1 0 16,-1 0-16,0 0 15,0 0 1,0 0-16,0 0 16,1 0-16,-1 0 0,21 0 15,-21 0-15,0 0 16,1 0-16,-1 0 16,21 21-1,-21-21-15,0 0 16,1 0 31,-1 0-16,0 0-15,0 0 46,-42 0-31,0 21-15,-22-21-16,1 0 16,0 0-1,-22 0-15,-20 0 16,20 0-16,-21 0 15,1 0-15,-43 0 16,-21 0 0,42 0-16,-42 0 15,-1 0-15,22 0 16,0 0-16,22 0 0,-22 0 16,21 0-16,21 0 15,0 0-15,1 0 16,20 0-16,22 0 15,-22 0-15,22 0 16,21 0-16,0 0 16,0 0-16,-22 0 15,22 0 1,0 0-16,0 0 16,0 21-1,-1-21-15,1 0 16,0 0 15,0 0-31,0 0 16,0 0-1,63 0 157,127 0-156,85 0-16,21 0 15,43 0-15,-106 0 16,20 0-16,-62 0 16,-22 0-16,-42 0 15,-43 0-15,-20 0 16,20 0-16,1 0 16,-1 0-16,22 0 0,-1 21 15,-20 0-15,-1-21 16,-20 0-16,-22 0 15,0 0 48,-21 22-63,21-22 16,22 0 77,-22 0-61,-64 0 30,22 0-62,-127-22 16,-21 1-16,-1 0 15,-20 21-15,-1 0 16,-20 0-16,41 0 16,65 0-1,-22 0-15,42 0 16,0 0-16,1 0 15,-1 0-15,0 0 16,1 0-16,-43 0 16,21 0-16,-21 0 15,63 0-15,1 0 16,20 0-16,1 0 0,21 0 16,-21 0-16,-1 0 15,22 0 1,0 0 78,21-21-79,42 21-15,43 0 16,42-21-16,85-22 15,20 43-15,22 0 16,-21 0-16,0 0 0,0 0 16,-106 0-16,0 0 15,-64 0-15,1 0 16,-1 0-16,-20 0 16,20 0-1,22 0-15,-22 0 16,22 0-16,-21 0 0,-1 0 15,1 0-15,-22 0 16,21 0 0,-41 0-16,20 0 15,-84 0 95,-22 0-95,-42 0-15,-42 0 16,0 0-16,-21 0 0,-1 0 16,-41 0-16,-22 0 15,63 0-15,22 0 16,42 0-16,-21 0 15,43 0-15,20 0 16,1 0-16,-22 0 16,22 0-1,-1 0-15,1 0 16,-1 0-16,22 0 16,-22 0-1,43 0-15,0 0 0,-21 0 16,20 0-1,22-42 32,43 42-31,63-21-16,63 0 0,43 21 16,84 0-16,0 0 15,22 0-15,20 0 16,-62 0-16,-44 0 0,-41 0 15,-106 0-15,-1 0 16,-20 0-16,-22 0 16,0 0-1,1 0-15,-107 0 110,-20 0-110,-22 0 15,21 0-15,-63 0 16,63 0-16,-42 0 0,21 21 16,-42-21-16,-21 0 15,21 0-15,42 0 16,21 0-16,-42 0 15,64 0-15,-1 0 16,22 0-16,-22 0 16,22 0-1,-21 0-15,20 0 16,1 0 0,0 0-16,20 0 15,86 0 79,84 0-94,-21 0 16,0 0-16,-42 0 15,-22 0-15,-42 0 16,1 21 31</inkml:trace>
  <inkml:trace contextRef="#ctx0" brushRef="#br1" timeOffset="29977.3848">12488 15663 0,'0'0'0,"-21"0"15,0 0-15,0 0 16,0 0-1,-1 0-15,1 0 32,42 0 30,85 0-46,42-42-16,43 21 15,42 0-15,0-22 16,-1 22 0,-105 21-16,0 0 15,-42 0-15,-43 0 16,-20 0-16,-1 0 16,0 0-16,0 0 15,0 0 1,0 0-16,1 0 15,20 0-15,-21 0 16,-84 0 62,-64-21-78,0 0 0,-43 0 16,1 0-16,-22-1 15,-20 1-15,41 0 16,22-21-16,-21 42 16,21-21-16,63-1 15,22 22-15,20 0 16,-20 0 0,42 0-1,148 0 95,105 0-95,44 43-15,41 20 16,128 22-16,-149-64 15,-42 21-15,-85-20 16,-105-1 0,-22-21-16,-21 21 78,-42-21-63,-64 0-15,-42 0 16,0 0-16,-42 0 16,0 0-16,-43 0 15,106 0-15,0 0 16,-42 0-16,0 0 16,42 0-16,-21 21 15,0 0 1,43-21-16,-1 0 15,21 0 1,22 0-16,0 0 0,21 0 16,42 0 62,148 0-78,43 0 15,63 0-15,169 0 16,-105 0-16,-21 21 16,-64 1-16,-85-22 15,-106 0-15,-41 0 0,-1 0 16,-106 0 93,-63 0-109,-43 0 16,-41 0-16,41 0 16,-21 0-16,1 0 15,-22 0-15,64 0 16,-64 0-16,63 0 15,65 0-15,-1 0 0,42 0 16,1 0-16,20 21 16,22-21-16,0 0 15,21 21 1,-21-21-16,169 0 94,21 0-94,85 0 15,22 0-15,20 0 16,21 0-16,-105 0 16,-43 0-16,-63 0 0,-85 0 15,-42 0 79,-85 0-94,-105 0 16,-1 0-16,-21 0 15,-42 0-15,42-42 16,64 20-1,0 1 1,20 0 0,1 0-16,64 21 0,-1 0 15,0-21-15,64 21 0,21-21 16,-21 21-16,42 0 78,85-22-78,63 22 16,64 0-1,-21 0-15,84 0 0,-21 0 16,0 0 0,-42 0-16,-63 0 15,-86 0 1,-20 0-16</inkml:trace>
  <inkml:trace contextRef="#ctx0" brushRef="#br1" timeOffset="34253.6354">16023 16976 0,'0'-21'94,"21"-1"-94,85 1 15,0 21-15,42-21 16,0 0-16,-21 21 15,64-21-15,-22 21 16,22 0-16,-22 0 16,21 0-16,-41 0 15,-44 0 1,22 0-16,-42 0 16,-21 0-16,-1 0 15,1 0-15,-22 0 16,43 0-16,-22 0 15,1 0-15,20 0 16,1 0 0,0 0-16,-1 0 0,-20 0 15,-1 0-15,-20 0 16,-22 0-16,-85-21 94,1 21-79,-64 0-15,42 0 16,0 0-16,1 0 16,-22 0-16,-21 0 15,21 0 1,-42 0-16,0 0 0,42 0 15,-63 0-15,20 0 16,-20 0-16,21 0 16,21 0-16,-21 0 15,63 0-15,0 0 16,-20 0-16,62 0 16,-20 0-16,20 0 0,22 0 15,0 0-15,0 0 16,0 0-1,0 0-15,-22 0 16,1 21 0,21-21 15,0 0-31,-1 0 16,1 21-1,85-21 48,84 0-63,64 0 0,42 0 15,63 0-15,64 0 16,-106 0-16,-21 0 16,-84 0-1,-43 0-15,-85 0 0,0 0 16,1 0-16,-1 0 31,-21 0-15,0 0-16,0 0 15,22 0-15,-22 0 16,0 0 0,-42 0 46,-85 0-46,-42 0-16,-21 0 15,-43 0-15,-42 0 16,21 0-16,21 0 16,22 0-1,63 0-15,42 0 16,1 0-1,20 0-15,-21 21 16,22 0-16,-43 0 16,64-21-16,-22 22 15,1-22-15,-1 0 16,1 42-16,20-42 0,1 0 16,-21 21-16,-1-21 15,22 0-15,-1 0 16,22 0-16,0 21 15,106-21 95,84 0-110,85 0 15,0 0 1,42 0-16,1 0 16,-86 0-16,22 0 15,-63 0-15,-86 0 16,-20 0-16,-43 0 16,21 0-16,-21 0 15,22 0-15,-22 0 16,21 0-16,22 0 0,-1 0 15,1 0-15,-22 0 16,22 0-16,-43 0 16,0 0-1,-63-21 95,-85 0-110,21 0 15,-42 21-15,-22-21 16,-20 21-16,20 0 0,-41 0 16,63 0-16,21 0 15,-22 0-15,65 0 16,-1 0-16,0 0 15,22 0-15,21 0 16,-1 0 0,1 0-16,21 0 0,0 0 15,-43 0-15,43 0 16,0 0 0,0 0 46,42 0-31,106 0-15,106 0-16,42 0 16,42 0-16,-20 0 15,62 0-15,-147 0 16,-64 0-16,-63 0 15,-22 0-15,-20 0 16,-22 0-16,21 0 16,-21-22-16,1 1 15,-44 0 126,-83 21-125,-44-21-16,22 21 15,-42 0-15,-43 0 16,43 0-16,0 0 15,-1 0-15,1 0 16,21 0-16,21 0 16,0 0-1,63 0-15,1 0 16,-1 0-16,22 21 16,21-21-16,-43 0 15,22 0-15,-21 0 16,20 0-16,1 0 15,21 0-15,0 0 16,84 0 62,106 0-78,85 0 16,22 0-16,41 0 0,-21 0 15,-20 21-15,-65 22 16,-41-22-16,-22-21 16,-64 0-16,-41 0 15,20 0-15,-20 0 16,20 0-16,1 0 16,20 0-1,1 0-15,-43 0 16,1 0-16,-22 0 15,0 0 1,0 21 109,-63-21-78,-1 0-31,-20 0-16,-22 0 15,22 0-15,-22 0 16,0 0-16,22 0 15,-43 0 1,21-21-16,-20 21 0,-1-21 16,42 21-16,-20 0 15,-22 0-15,21 0 16,22 0-16,-22 0 16,0-22-16,1 1 15,41 21-15,-63-21 31,43 21-31,-1-21 0,22 21 16,-43 0 0,22-21-16,-1 21 0,-20-21 15,-1-1-15,0 22 16,22-21-16,21 21 16,20 0-16,1 0 15,0 0-15,0 0 16,0 0-16,0 0 15,-1 0 1,1 0 0,0 0-16,0 0 15,0 0-15,0 0 16,-22 0-16,22 0 16,0 0-16,0 0 15,-43 0-15,43 0 16,0 0-16,0 0 15,0 0-15,-1 0 16,1 0 47</inkml:trace>
  <inkml:trace contextRef="#ctx0" brushRef="#br1" timeOffset="38203.7549">5673 17992 0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CE6746-E782-4025-823D-0FD8FC957702}" type="datetimeFigureOut">
              <a:rPr lang="en-GB" smtClean="0"/>
              <a:t>28/11/2022</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ED9223-EDFC-4D0B-AD87-67FE667B3975}" type="slidenum">
              <a:rPr lang="en-GB" smtClean="0"/>
              <a:t>‹#›</a:t>
            </a:fld>
            <a:endParaRPr lang="en-GB"/>
          </a:p>
        </p:txBody>
      </p:sp>
    </p:spTree>
    <p:extLst>
      <p:ext uri="{BB962C8B-B14F-4D97-AF65-F5344CB8AC3E}">
        <p14:creationId xmlns:p14="http://schemas.microsoft.com/office/powerpoint/2010/main" val="676326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1ED9223-EDFC-4D0B-AD87-67FE667B3975}" type="slidenum">
              <a:rPr lang="en-GB" smtClean="0"/>
              <a:t>57</a:t>
            </a:fld>
            <a:endParaRPr lang="en-GB"/>
          </a:p>
        </p:txBody>
      </p:sp>
    </p:spTree>
    <p:extLst>
      <p:ext uri="{BB962C8B-B14F-4D97-AF65-F5344CB8AC3E}">
        <p14:creationId xmlns:p14="http://schemas.microsoft.com/office/powerpoint/2010/main" val="102311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8E91E46-5365-46D9-A5AD-FB847830B5DC}" type="datetimeFigureOut">
              <a:rPr lang="en-US" smtClean="0"/>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04DD2A-73AF-4246-97E3-B7985BA04C71}" type="slidenum">
              <a:rPr lang="en-US" smtClean="0"/>
              <a:t>‹#›</a:t>
            </a:fld>
            <a:endParaRPr lang="en-US"/>
          </a:p>
        </p:txBody>
      </p:sp>
    </p:spTree>
    <p:extLst>
      <p:ext uri="{BB962C8B-B14F-4D97-AF65-F5344CB8AC3E}">
        <p14:creationId xmlns:p14="http://schemas.microsoft.com/office/powerpoint/2010/main" val="1277608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8E91E46-5365-46D9-A5AD-FB847830B5DC}" type="datetimeFigureOut">
              <a:rPr lang="en-US" smtClean="0"/>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04DD2A-73AF-4246-97E3-B7985BA04C71}" type="slidenum">
              <a:rPr lang="en-US" smtClean="0"/>
              <a:t>‹#›</a:t>
            </a:fld>
            <a:endParaRPr lang="en-US"/>
          </a:p>
        </p:txBody>
      </p:sp>
    </p:spTree>
    <p:extLst>
      <p:ext uri="{BB962C8B-B14F-4D97-AF65-F5344CB8AC3E}">
        <p14:creationId xmlns:p14="http://schemas.microsoft.com/office/powerpoint/2010/main" val="4140669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8E91E46-5365-46D9-A5AD-FB847830B5DC}" type="datetimeFigureOut">
              <a:rPr lang="en-US" smtClean="0"/>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04DD2A-73AF-4246-97E3-B7985BA04C71}" type="slidenum">
              <a:rPr lang="en-US" smtClean="0"/>
              <a:t>‹#›</a:t>
            </a:fld>
            <a:endParaRPr lang="en-US"/>
          </a:p>
        </p:txBody>
      </p:sp>
    </p:spTree>
    <p:extLst>
      <p:ext uri="{BB962C8B-B14F-4D97-AF65-F5344CB8AC3E}">
        <p14:creationId xmlns:p14="http://schemas.microsoft.com/office/powerpoint/2010/main" val="632087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8E91E46-5365-46D9-A5AD-FB847830B5DC}" type="datetimeFigureOut">
              <a:rPr lang="en-US" smtClean="0"/>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04DD2A-73AF-4246-97E3-B7985BA04C71}" type="slidenum">
              <a:rPr lang="en-US" smtClean="0"/>
              <a:t>‹#›</a:t>
            </a:fld>
            <a:endParaRPr lang="en-US"/>
          </a:p>
        </p:txBody>
      </p:sp>
    </p:spTree>
    <p:extLst>
      <p:ext uri="{BB962C8B-B14F-4D97-AF65-F5344CB8AC3E}">
        <p14:creationId xmlns:p14="http://schemas.microsoft.com/office/powerpoint/2010/main" val="2092121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8E91E46-5365-46D9-A5AD-FB847830B5DC}" type="datetimeFigureOut">
              <a:rPr lang="en-US" smtClean="0"/>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04DD2A-73AF-4246-97E3-B7985BA04C71}" type="slidenum">
              <a:rPr lang="en-US" smtClean="0"/>
              <a:t>‹#›</a:t>
            </a:fld>
            <a:endParaRPr lang="en-US"/>
          </a:p>
        </p:txBody>
      </p:sp>
    </p:spTree>
    <p:extLst>
      <p:ext uri="{BB962C8B-B14F-4D97-AF65-F5344CB8AC3E}">
        <p14:creationId xmlns:p14="http://schemas.microsoft.com/office/powerpoint/2010/main" val="3809487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8E91E46-5365-46D9-A5AD-FB847830B5DC}" type="datetimeFigureOut">
              <a:rPr lang="en-US" smtClean="0"/>
              <a:t>11/28/2022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04DD2A-73AF-4246-97E3-B7985BA04C71}" type="slidenum">
              <a:rPr lang="en-US" smtClean="0"/>
              <a:t>‹#›</a:t>
            </a:fld>
            <a:endParaRPr lang="en-US"/>
          </a:p>
        </p:txBody>
      </p:sp>
    </p:spTree>
    <p:extLst>
      <p:ext uri="{BB962C8B-B14F-4D97-AF65-F5344CB8AC3E}">
        <p14:creationId xmlns:p14="http://schemas.microsoft.com/office/powerpoint/2010/main" val="4157070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8E91E46-5365-46D9-A5AD-FB847830B5DC}" type="datetimeFigureOut">
              <a:rPr lang="en-US" smtClean="0"/>
              <a:t>11/28/2022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04DD2A-73AF-4246-97E3-B7985BA04C71}" type="slidenum">
              <a:rPr lang="en-US" smtClean="0"/>
              <a:t>‹#›</a:t>
            </a:fld>
            <a:endParaRPr lang="en-US"/>
          </a:p>
        </p:txBody>
      </p:sp>
    </p:spTree>
    <p:extLst>
      <p:ext uri="{BB962C8B-B14F-4D97-AF65-F5344CB8AC3E}">
        <p14:creationId xmlns:p14="http://schemas.microsoft.com/office/powerpoint/2010/main" val="4111602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8E91E46-5365-46D9-A5AD-FB847830B5DC}" type="datetimeFigureOut">
              <a:rPr lang="en-US" smtClean="0"/>
              <a:t>11/28/2022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04DD2A-73AF-4246-97E3-B7985BA04C71}" type="slidenum">
              <a:rPr lang="en-US" smtClean="0"/>
              <a:t>‹#›</a:t>
            </a:fld>
            <a:endParaRPr lang="en-US"/>
          </a:p>
        </p:txBody>
      </p:sp>
    </p:spTree>
    <p:extLst>
      <p:ext uri="{BB962C8B-B14F-4D97-AF65-F5344CB8AC3E}">
        <p14:creationId xmlns:p14="http://schemas.microsoft.com/office/powerpoint/2010/main" val="375292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E91E46-5365-46D9-A5AD-FB847830B5DC}" type="datetimeFigureOut">
              <a:rPr lang="en-US" smtClean="0"/>
              <a:t>11/28/2022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04DD2A-73AF-4246-97E3-B7985BA04C71}" type="slidenum">
              <a:rPr lang="en-US" smtClean="0"/>
              <a:t>‹#›</a:t>
            </a:fld>
            <a:endParaRPr lang="en-US"/>
          </a:p>
        </p:txBody>
      </p:sp>
    </p:spTree>
    <p:extLst>
      <p:ext uri="{BB962C8B-B14F-4D97-AF65-F5344CB8AC3E}">
        <p14:creationId xmlns:p14="http://schemas.microsoft.com/office/powerpoint/2010/main" val="3160890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8E91E46-5365-46D9-A5AD-FB847830B5DC}" type="datetimeFigureOut">
              <a:rPr lang="en-US" smtClean="0"/>
              <a:t>11/28/2022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04DD2A-73AF-4246-97E3-B7985BA04C71}" type="slidenum">
              <a:rPr lang="en-US" smtClean="0"/>
              <a:t>‹#›</a:t>
            </a:fld>
            <a:endParaRPr lang="en-US"/>
          </a:p>
        </p:txBody>
      </p:sp>
    </p:spTree>
    <p:extLst>
      <p:ext uri="{BB962C8B-B14F-4D97-AF65-F5344CB8AC3E}">
        <p14:creationId xmlns:p14="http://schemas.microsoft.com/office/powerpoint/2010/main" val="41002152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8E91E46-5365-46D9-A5AD-FB847830B5DC}" type="datetimeFigureOut">
              <a:rPr lang="en-US" smtClean="0"/>
              <a:t>11/28/2022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04DD2A-73AF-4246-97E3-B7985BA04C71}" type="slidenum">
              <a:rPr lang="en-US" smtClean="0"/>
              <a:t>‹#›</a:t>
            </a:fld>
            <a:endParaRPr lang="en-US"/>
          </a:p>
        </p:txBody>
      </p:sp>
    </p:spTree>
    <p:extLst>
      <p:ext uri="{BB962C8B-B14F-4D97-AF65-F5344CB8AC3E}">
        <p14:creationId xmlns:p14="http://schemas.microsoft.com/office/powerpoint/2010/main" val="3768094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E91E46-5365-46D9-A5AD-FB847830B5DC}" type="datetimeFigureOut">
              <a:rPr lang="en-US" smtClean="0"/>
              <a:t>11/28/2022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04DD2A-73AF-4246-97E3-B7985BA04C71}" type="slidenum">
              <a:rPr lang="en-US" smtClean="0"/>
              <a:t>‹#›</a:t>
            </a:fld>
            <a:endParaRPr lang="en-US"/>
          </a:p>
        </p:txBody>
      </p:sp>
    </p:spTree>
    <p:extLst>
      <p:ext uri="{BB962C8B-B14F-4D97-AF65-F5344CB8AC3E}">
        <p14:creationId xmlns:p14="http://schemas.microsoft.com/office/powerpoint/2010/main" val="28429044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scaler.com/topics/dbm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6.emf"/><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customXml" Target="../ink/ink1.xml"/><Relationship Id="rId5" Type="http://schemas.openxmlformats.org/officeDocument/2006/relationships/image" Target="../media/image35.png"/><Relationship Id="rId4" Type="http://schemas.openxmlformats.org/officeDocument/2006/relationships/image" Target="../media/image28.png"/><Relationship Id="rId9"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1.emf"/><Relationship Id="rId4" Type="http://schemas.openxmlformats.org/officeDocument/2006/relationships/customXml" Target="../ink/ink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2708" y="385590"/>
            <a:ext cx="11281272" cy="2123658"/>
          </a:xfrm>
          <a:prstGeom prst="rect">
            <a:avLst/>
          </a:prstGeom>
          <a:noFill/>
        </p:spPr>
        <p:txBody>
          <a:bodyPr wrap="square" rtlCol="0">
            <a:spAutoFit/>
          </a:bodyPr>
          <a:lstStyle/>
          <a:p>
            <a:pPr algn="ctr">
              <a:lnSpc>
                <a:spcPct val="150000"/>
              </a:lnSpc>
            </a:pPr>
            <a:r>
              <a:rPr lang="en-US" sz="4400" b="1" dirty="0" smtClean="0"/>
              <a:t>Unit-III</a:t>
            </a:r>
          </a:p>
          <a:p>
            <a:pPr algn="ctr">
              <a:lnSpc>
                <a:spcPct val="150000"/>
              </a:lnSpc>
            </a:pPr>
            <a:r>
              <a:rPr lang="en-US" sz="4400" b="1" dirty="0" smtClean="0"/>
              <a:t>Relational Model and Relational Algebra</a:t>
            </a:r>
          </a:p>
        </p:txBody>
      </p:sp>
      <p:sp>
        <p:nvSpPr>
          <p:cNvPr id="5" name="TextBox 4"/>
          <p:cNvSpPr txBox="1"/>
          <p:nvPr/>
        </p:nvSpPr>
        <p:spPr>
          <a:xfrm>
            <a:off x="176270" y="2644048"/>
            <a:ext cx="11688896" cy="3231654"/>
          </a:xfrm>
          <a:prstGeom prst="rect">
            <a:avLst/>
          </a:prstGeom>
          <a:noFill/>
        </p:spPr>
        <p:txBody>
          <a:bodyPr wrap="square" rtlCol="0">
            <a:spAutoFit/>
          </a:bodyPr>
          <a:lstStyle/>
          <a:p>
            <a:pPr algn="just">
              <a:lnSpc>
                <a:spcPct val="150000"/>
              </a:lnSpc>
            </a:pPr>
            <a:r>
              <a:rPr lang="en-US" sz="2400" b="1" dirty="0" smtClean="0"/>
              <a:t>Contents:</a:t>
            </a:r>
          </a:p>
          <a:p>
            <a:pPr algn="just">
              <a:lnSpc>
                <a:spcPct val="150000"/>
              </a:lnSpc>
            </a:pPr>
            <a:r>
              <a:rPr lang="en-IN" sz="2200" dirty="0" smtClean="0"/>
              <a:t>Introduction to the Relational Model, Relational Schema and Concept of Keys, Mapping the ER and EER Model to the Relational Model.</a:t>
            </a:r>
          </a:p>
          <a:p>
            <a:pPr algn="just">
              <a:lnSpc>
                <a:spcPct val="150000"/>
              </a:lnSpc>
            </a:pPr>
            <a:r>
              <a:rPr lang="en-IN" sz="2200" dirty="0" smtClean="0"/>
              <a:t>Relational Algebra: Unary and Set Operations, Relational Algebra Queries.</a:t>
            </a:r>
            <a:endParaRPr lang="en-US" sz="2200" dirty="0" smtClean="0"/>
          </a:p>
          <a:p>
            <a:pPr algn="just">
              <a:lnSpc>
                <a:spcPct val="150000"/>
              </a:lnSpc>
            </a:pPr>
            <a:r>
              <a:rPr lang="en-US" sz="2400" b="1" dirty="0" smtClean="0"/>
              <a:t>Course Outcome: </a:t>
            </a:r>
          </a:p>
          <a:p>
            <a:pPr algn="just">
              <a:lnSpc>
                <a:spcPct val="150000"/>
              </a:lnSpc>
            </a:pPr>
            <a:r>
              <a:rPr lang="en-US" sz="2200" dirty="0" smtClean="0"/>
              <a:t>Build Relational Model from conceptual model and formulate relational algebra queries.</a:t>
            </a:r>
            <a:endParaRPr lang="en-US" sz="2200" dirty="0"/>
          </a:p>
        </p:txBody>
      </p:sp>
    </p:spTree>
    <p:extLst>
      <p:ext uri="{BB962C8B-B14F-4D97-AF65-F5344CB8AC3E}">
        <p14:creationId xmlns:p14="http://schemas.microsoft.com/office/powerpoint/2010/main" val="4184481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24760" y="445264"/>
            <a:ext cx="10125146" cy="3664027"/>
          </a:xfrm>
          <a:prstGeom prst="rect">
            <a:avLst/>
          </a:prstGeom>
        </p:spPr>
      </p:pic>
    </p:spTree>
    <p:extLst>
      <p:ext uri="{BB962C8B-B14F-4D97-AF65-F5344CB8AC3E}">
        <p14:creationId xmlns:p14="http://schemas.microsoft.com/office/powerpoint/2010/main" val="541289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4631" y="145428"/>
            <a:ext cx="11879856" cy="6278642"/>
          </a:xfrm>
          <a:prstGeom prst="rect">
            <a:avLst/>
          </a:prstGeom>
        </p:spPr>
        <p:txBody>
          <a:bodyPr wrap="square">
            <a:spAutoFit/>
          </a:bodyPr>
          <a:lstStyle/>
          <a:p>
            <a:pPr>
              <a:lnSpc>
                <a:spcPct val="150000"/>
              </a:lnSpc>
            </a:pPr>
            <a:r>
              <a:rPr lang="en-US" sz="3200" b="1" dirty="0">
                <a:solidFill>
                  <a:srgbClr val="610B4B"/>
                </a:solidFill>
              </a:rPr>
              <a:t>1. Select Operation:</a:t>
            </a:r>
          </a:p>
          <a:p>
            <a:pPr>
              <a:lnSpc>
                <a:spcPct val="150000"/>
              </a:lnSpc>
              <a:buFont typeface="Arial" panose="020B0604020202020204" pitchFamily="34" charset="0"/>
              <a:buChar char="•"/>
            </a:pPr>
            <a:r>
              <a:rPr lang="en-US" sz="2400" dirty="0" smtClean="0">
                <a:solidFill>
                  <a:srgbClr val="000000"/>
                </a:solidFill>
              </a:rPr>
              <a:t> The </a:t>
            </a:r>
            <a:r>
              <a:rPr lang="en-US" sz="2400" dirty="0">
                <a:solidFill>
                  <a:srgbClr val="000000"/>
                </a:solidFill>
              </a:rPr>
              <a:t>select operation selects tuples that satisfy a given </a:t>
            </a:r>
            <a:r>
              <a:rPr lang="en-US" sz="2400" dirty="0" smtClean="0">
                <a:solidFill>
                  <a:srgbClr val="000000"/>
                </a:solidFill>
              </a:rPr>
              <a:t>predicate from a relation.</a:t>
            </a:r>
            <a:endParaRPr lang="en-US" sz="2400" dirty="0">
              <a:solidFill>
                <a:srgbClr val="000000"/>
              </a:solidFill>
            </a:endParaRPr>
          </a:p>
          <a:p>
            <a:pPr>
              <a:lnSpc>
                <a:spcPct val="150000"/>
              </a:lnSpc>
              <a:buFont typeface="Arial" panose="020B0604020202020204" pitchFamily="34" charset="0"/>
              <a:buChar char="•"/>
            </a:pPr>
            <a:r>
              <a:rPr lang="en-US" sz="2400" dirty="0" smtClean="0">
                <a:solidFill>
                  <a:srgbClr val="000000"/>
                </a:solidFill>
              </a:rPr>
              <a:t> It </a:t>
            </a:r>
            <a:r>
              <a:rPr lang="en-US" sz="2400" dirty="0">
                <a:solidFill>
                  <a:srgbClr val="000000"/>
                </a:solidFill>
              </a:rPr>
              <a:t>is denoted by sigma (σ).</a:t>
            </a:r>
          </a:p>
          <a:p>
            <a:pPr>
              <a:lnSpc>
                <a:spcPct val="150000"/>
              </a:lnSpc>
            </a:pPr>
            <a:r>
              <a:rPr lang="en-US" sz="2400" dirty="0">
                <a:solidFill>
                  <a:srgbClr val="000000"/>
                </a:solidFill>
              </a:rPr>
              <a:t>Notation:  </a:t>
            </a:r>
            <a:r>
              <a:rPr lang="en-US" sz="3200" dirty="0">
                <a:solidFill>
                  <a:srgbClr val="000000"/>
                </a:solidFill>
              </a:rPr>
              <a:t>σ p(r)</a:t>
            </a:r>
            <a:r>
              <a:rPr lang="en-US" sz="2400" dirty="0">
                <a:solidFill>
                  <a:srgbClr val="000000"/>
                </a:solidFill>
              </a:rPr>
              <a:t>  </a:t>
            </a:r>
          </a:p>
          <a:p>
            <a:pPr>
              <a:lnSpc>
                <a:spcPct val="150000"/>
              </a:lnSpc>
            </a:pPr>
            <a:r>
              <a:rPr lang="en-US" sz="2400" b="1" dirty="0">
                <a:solidFill>
                  <a:srgbClr val="333333"/>
                </a:solidFill>
              </a:rPr>
              <a:t>Where:</a:t>
            </a:r>
            <a:endParaRPr lang="en-US" sz="2400" dirty="0">
              <a:solidFill>
                <a:srgbClr val="333333"/>
              </a:solidFill>
            </a:endParaRPr>
          </a:p>
          <a:p>
            <a:pPr>
              <a:lnSpc>
                <a:spcPct val="150000"/>
              </a:lnSpc>
            </a:pPr>
            <a:r>
              <a:rPr lang="en-US" sz="3600" b="1" dirty="0">
                <a:solidFill>
                  <a:srgbClr val="333333"/>
                </a:solidFill>
              </a:rPr>
              <a:t>σ</a:t>
            </a:r>
            <a:r>
              <a:rPr lang="en-US" sz="2400" dirty="0">
                <a:solidFill>
                  <a:srgbClr val="333333"/>
                </a:solidFill>
              </a:rPr>
              <a:t> is used for selection prediction</a:t>
            </a:r>
            <a:br>
              <a:rPr lang="en-US" sz="2400" dirty="0">
                <a:solidFill>
                  <a:srgbClr val="333333"/>
                </a:solidFill>
              </a:rPr>
            </a:br>
            <a:r>
              <a:rPr lang="en-US" sz="3600" b="1" dirty="0">
                <a:solidFill>
                  <a:srgbClr val="333333"/>
                </a:solidFill>
              </a:rPr>
              <a:t>r</a:t>
            </a:r>
            <a:r>
              <a:rPr lang="en-US" sz="2400" dirty="0">
                <a:solidFill>
                  <a:srgbClr val="333333"/>
                </a:solidFill>
              </a:rPr>
              <a:t> is used for relation</a:t>
            </a:r>
            <a:br>
              <a:rPr lang="en-US" sz="2400" dirty="0">
                <a:solidFill>
                  <a:srgbClr val="333333"/>
                </a:solidFill>
              </a:rPr>
            </a:br>
            <a:r>
              <a:rPr lang="en-US" sz="3600" b="1" dirty="0">
                <a:solidFill>
                  <a:srgbClr val="333333"/>
                </a:solidFill>
              </a:rPr>
              <a:t>p</a:t>
            </a:r>
            <a:r>
              <a:rPr lang="en-US" sz="2400" dirty="0">
                <a:solidFill>
                  <a:srgbClr val="333333"/>
                </a:solidFill>
              </a:rPr>
              <a:t> is used as a propositional logic formula which may use connectors like: AND OR and NOT. </a:t>
            </a:r>
            <a:endParaRPr lang="en-US" sz="2400" dirty="0" smtClean="0">
              <a:solidFill>
                <a:srgbClr val="333333"/>
              </a:solidFill>
            </a:endParaRPr>
          </a:p>
          <a:p>
            <a:pPr>
              <a:lnSpc>
                <a:spcPct val="150000"/>
              </a:lnSpc>
            </a:pPr>
            <a:r>
              <a:rPr lang="en-US" sz="2400" dirty="0">
                <a:solidFill>
                  <a:srgbClr val="333333"/>
                </a:solidFill>
              </a:rPr>
              <a:t>	</a:t>
            </a:r>
            <a:r>
              <a:rPr lang="en-US" sz="2400" dirty="0" smtClean="0">
                <a:solidFill>
                  <a:srgbClr val="333333"/>
                </a:solidFill>
              </a:rPr>
              <a:t>These </a:t>
            </a:r>
            <a:r>
              <a:rPr lang="en-US" sz="2400" dirty="0">
                <a:solidFill>
                  <a:srgbClr val="333333"/>
                </a:solidFill>
              </a:rPr>
              <a:t>relational can use as relational operators like =, ≠, ≥, &lt;, &gt;, ≤</a:t>
            </a:r>
            <a:r>
              <a:rPr lang="en-US" sz="2400" dirty="0" smtClean="0">
                <a:solidFill>
                  <a:srgbClr val="333333"/>
                </a:solidFill>
              </a:rPr>
              <a:t>.</a:t>
            </a:r>
            <a:endParaRPr lang="en-US" sz="2400" dirty="0">
              <a:solidFill>
                <a:srgbClr val="333333"/>
              </a:solidFill>
            </a:endParaRPr>
          </a:p>
        </p:txBody>
      </p:sp>
    </p:spTree>
    <p:extLst>
      <p:ext uri="{BB962C8B-B14F-4D97-AF65-F5344CB8AC3E}">
        <p14:creationId xmlns:p14="http://schemas.microsoft.com/office/powerpoint/2010/main" val="41466086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241332" y="161408"/>
            <a:ext cx="7448309" cy="3577215"/>
          </a:xfrm>
          <a:prstGeom prst="rect">
            <a:avLst/>
          </a:prstGeom>
          <a:ln>
            <a:solidFill>
              <a:schemeClr val="tx1"/>
            </a:solidFill>
          </a:ln>
        </p:spPr>
      </p:pic>
      <p:sp>
        <p:nvSpPr>
          <p:cNvPr id="3" name="Rectangle 2"/>
          <p:cNvSpPr/>
          <p:nvPr/>
        </p:nvSpPr>
        <p:spPr>
          <a:xfrm>
            <a:off x="279094" y="3523733"/>
            <a:ext cx="8480061" cy="1569660"/>
          </a:xfrm>
          <a:prstGeom prst="rect">
            <a:avLst/>
          </a:prstGeom>
        </p:spPr>
        <p:txBody>
          <a:bodyPr wrap="square">
            <a:spAutoFit/>
          </a:bodyPr>
          <a:lstStyle/>
          <a:p>
            <a:pPr algn="just">
              <a:lnSpc>
                <a:spcPct val="150000"/>
              </a:lnSpc>
            </a:pPr>
            <a:r>
              <a:rPr lang="en-US" sz="2000" b="1" dirty="0" smtClean="0">
                <a:solidFill>
                  <a:srgbClr val="333333"/>
                </a:solidFill>
              </a:rPr>
              <a:t>Input:</a:t>
            </a:r>
            <a:endParaRPr lang="en-US" sz="2000" dirty="0" smtClean="0">
              <a:solidFill>
                <a:srgbClr val="333333"/>
              </a:solidFill>
            </a:endParaRPr>
          </a:p>
          <a:p>
            <a:pPr algn="just">
              <a:lnSpc>
                <a:spcPct val="150000"/>
              </a:lnSpc>
            </a:pPr>
            <a:r>
              <a:rPr lang="en-US" sz="2400" dirty="0" smtClean="0">
                <a:solidFill>
                  <a:srgbClr val="000000"/>
                </a:solidFill>
              </a:rPr>
              <a:t>σ</a:t>
            </a:r>
            <a:r>
              <a:rPr lang="en-US" sz="2400" dirty="0">
                <a:solidFill>
                  <a:srgbClr val="000000"/>
                </a:solidFill>
              </a:rPr>
              <a:t> BRANCH_NAME=</a:t>
            </a:r>
            <a:r>
              <a:rPr lang="en-US" sz="2400" dirty="0">
                <a:solidFill>
                  <a:srgbClr val="0000FF"/>
                </a:solidFill>
              </a:rPr>
              <a:t>"</a:t>
            </a:r>
            <a:r>
              <a:rPr lang="en-US" sz="2400" dirty="0" err="1">
                <a:solidFill>
                  <a:srgbClr val="0000FF"/>
                </a:solidFill>
              </a:rPr>
              <a:t>perryride</a:t>
            </a:r>
            <a:r>
              <a:rPr lang="en-US" sz="2400" dirty="0">
                <a:solidFill>
                  <a:srgbClr val="0000FF"/>
                </a:solidFill>
              </a:rPr>
              <a:t>"</a:t>
            </a:r>
            <a:r>
              <a:rPr lang="en-US" sz="2400" dirty="0">
                <a:solidFill>
                  <a:srgbClr val="000000"/>
                </a:solidFill>
              </a:rPr>
              <a:t> (LOAN)</a:t>
            </a:r>
            <a:r>
              <a:rPr lang="en-US" sz="2000" dirty="0">
                <a:solidFill>
                  <a:srgbClr val="000000"/>
                </a:solidFill>
              </a:rPr>
              <a:t>  </a:t>
            </a:r>
          </a:p>
          <a:p>
            <a:pPr algn="just">
              <a:lnSpc>
                <a:spcPct val="150000"/>
              </a:lnSpc>
            </a:pPr>
            <a:r>
              <a:rPr lang="en-US" sz="2000" b="1" dirty="0" smtClean="0">
                <a:solidFill>
                  <a:srgbClr val="333333"/>
                </a:solidFill>
              </a:rPr>
              <a:t>Output</a:t>
            </a:r>
            <a:r>
              <a:rPr lang="en-US" sz="2000" b="1" dirty="0">
                <a:solidFill>
                  <a:srgbClr val="333333"/>
                </a:solidFill>
              </a:rPr>
              <a:t>:</a:t>
            </a:r>
            <a:endParaRPr lang="en-US" sz="2000" b="0" i="0" dirty="0">
              <a:solidFill>
                <a:srgbClr val="333333"/>
              </a:solidFill>
              <a:effectLst/>
            </a:endParaRPr>
          </a:p>
        </p:txBody>
      </p:sp>
      <p:pic>
        <p:nvPicPr>
          <p:cNvPr id="4" name="Picture 3"/>
          <p:cNvPicPr>
            <a:picLocks noChangeAspect="1"/>
          </p:cNvPicPr>
          <p:nvPr/>
        </p:nvPicPr>
        <p:blipFill>
          <a:blip r:embed="rId3"/>
          <a:stretch>
            <a:fillRect/>
          </a:stretch>
        </p:blipFill>
        <p:spPr>
          <a:xfrm>
            <a:off x="1815430" y="5030168"/>
            <a:ext cx="7790807" cy="1474803"/>
          </a:xfrm>
          <a:prstGeom prst="rect">
            <a:avLst/>
          </a:prstGeom>
          <a:ln>
            <a:solidFill>
              <a:schemeClr val="tx1"/>
            </a:solidFill>
          </a:ln>
        </p:spPr>
      </p:pic>
      <p:sp>
        <p:nvSpPr>
          <p:cNvPr id="5" name="Rectangle 4"/>
          <p:cNvSpPr/>
          <p:nvPr/>
        </p:nvSpPr>
        <p:spPr>
          <a:xfrm>
            <a:off x="158566" y="622319"/>
            <a:ext cx="3313728" cy="369332"/>
          </a:xfrm>
          <a:prstGeom prst="rect">
            <a:avLst/>
          </a:prstGeom>
        </p:spPr>
        <p:txBody>
          <a:bodyPr wrap="none">
            <a:spAutoFit/>
          </a:bodyPr>
          <a:lstStyle/>
          <a:p>
            <a:r>
              <a:rPr lang="en-US" b="1" dirty="0">
                <a:solidFill>
                  <a:srgbClr val="333333"/>
                </a:solidFill>
                <a:latin typeface="inter-bold"/>
              </a:rPr>
              <a:t>For example: LOAN Relation</a:t>
            </a:r>
            <a:endParaRPr lang="en-US" dirty="0">
              <a:solidFill>
                <a:srgbClr val="333333"/>
              </a:solidFill>
              <a:latin typeface="inter-regular"/>
            </a:endParaRPr>
          </a:p>
        </p:txBody>
      </p:sp>
    </p:spTree>
    <p:extLst>
      <p:ext uri="{BB962C8B-B14F-4D97-AF65-F5344CB8AC3E}">
        <p14:creationId xmlns:p14="http://schemas.microsoft.com/office/powerpoint/2010/main" val="1818541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186683" y="183616"/>
            <a:ext cx="11799668" cy="5216813"/>
          </a:xfrm>
          <a:prstGeom prst="rect">
            <a:avLst/>
          </a:prstGeom>
          <a:noFill/>
          <a:ln>
            <a:noFill/>
          </a:ln>
          <a:effectLst/>
        </p:spPr>
        <p:txBody>
          <a:bodyPr vert="horz" wrap="squar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dirty="0" smtClean="0">
                <a:ln>
                  <a:noFill/>
                </a:ln>
                <a:solidFill>
                  <a:srgbClr val="000000"/>
                </a:solidFill>
                <a:effectLst/>
                <a:latin typeface="+mn-lt"/>
              </a:rPr>
              <a:t>For example</a:t>
            </a:r>
            <a:r>
              <a:rPr kumimoji="0" lang="en-US" altLang="en-US" sz="2000" b="0" i="0" u="none" strike="noStrike" cap="none" normalizeH="0" baseline="0" dirty="0" smtClean="0">
                <a:ln>
                  <a:noFill/>
                </a:ln>
                <a:solidFill>
                  <a:srgbClr val="000000"/>
                </a:solidFill>
                <a:effectLst/>
                <a:latin typeface="+mn-lt"/>
              </a:rPr>
              <a:t> −</a:t>
            </a:r>
          </a:p>
          <a:p>
            <a:pPr marL="0" marR="0" lvl="0" indent="0" algn="just" defTabSz="914400" rtl="0" eaLnBrk="0" fontAlgn="base" latinLnBrk="0" hangingPunct="0">
              <a:lnSpc>
                <a:spcPct val="150000"/>
              </a:lnSpc>
              <a:spcBef>
                <a:spcPct val="0"/>
              </a:spcBef>
              <a:spcAft>
                <a:spcPct val="0"/>
              </a:spcAft>
              <a:buClrTx/>
              <a:buSzTx/>
              <a:buFontTx/>
              <a:buNone/>
              <a:tabLst/>
            </a:pPr>
            <a:r>
              <a:rPr lang="en-US" altLang="en-US" sz="2000" dirty="0">
                <a:solidFill>
                  <a:srgbClr val="000000"/>
                </a:solidFill>
                <a:latin typeface="+mn-lt"/>
              </a:rPr>
              <a:t>	</a:t>
            </a:r>
            <a:r>
              <a:rPr kumimoji="0" lang="en-US" altLang="en-US" sz="2800" b="0" i="0" u="none" strike="noStrike" cap="none" normalizeH="0" baseline="0" dirty="0" err="1" smtClean="0">
                <a:ln>
                  <a:noFill/>
                </a:ln>
                <a:solidFill>
                  <a:srgbClr val="000000"/>
                </a:solidFill>
                <a:effectLst/>
                <a:latin typeface="+mn-lt"/>
              </a:rPr>
              <a:t>σ</a:t>
            </a:r>
            <a:r>
              <a:rPr kumimoji="0" lang="en-US" altLang="en-US" sz="2800" b="0" i="1" u="none" strike="noStrike" cap="none" normalizeH="0" baseline="-30000" dirty="0" err="1" smtClean="0">
                <a:ln>
                  <a:noFill/>
                </a:ln>
                <a:solidFill>
                  <a:srgbClr val="000000"/>
                </a:solidFill>
                <a:effectLst/>
                <a:latin typeface="+mn-lt"/>
              </a:rPr>
              <a:t>subject</a:t>
            </a:r>
            <a:r>
              <a:rPr kumimoji="0" lang="en-US" altLang="en-US" sz="2800" b="0" i="1" u="none" strike="noStrike" cap="none" normalizeH="0" baseline="-30000" dirty="0" smtClean="0">
                <a:ln>
                  <a:noFill/>
                </a:ln>
                <a:solidFill>
                  <a:srgbClr val="000000"/>
                </a:solidFill>
                <a:effectLst/>
                <a:latin typeface="+mn-lt"/>
              </a:rPr>
              <a:t> = "database"</a:t>
            </a:r>
            <a:r>
              <a:rPr kumimoji="0" lang="en-US" altLang="en-US" sz="2800" b="0" i="0" u="none" strike="noStrike" cap="none" normalizeH="0" baseline="0" dirty="0" smtClean="0">
                <a:ln>
                  <a:noFill/>
                </a:ln>
                <a:solidFill>
                  <a:srgbClr val="000000"/>
                </a:solidFill>
                <a:effectLst/>
                <a:latin typeface="+mn-lt"/>
              </a:rPr>
              <a:t>(Books) </a:t>
            </a:r>
            <a:endParaRPr kumimoji="0" lang="en-US" altLang="en-US" sz="2800" b="0" i="0" u="none" strike="noStrike" cap="none" normalizeH="0" baseline="0" dirty="0" smtClean="0">
              <a:ln>
                <a:noFill/>
              </a:ln>
              <a:solidFill>
                <a:schemeClr val="tx1"/>
              </a:solidFill>
              <a:effectLst/>
              <a:latin typeface="+mn-lt"/>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dirty="0" smtClean="0">
                <a:ln>
                  <a:noFill/>
                </a:ln>
                <a:solidFill>
                  <a:srgbClr val="000000"/>
                </a:solidFill>
                <a:effectLst/>
                <a:latin typeface="+mn-lt"/>
              </a:rPr>
              <a:t>Output</a:t>
            </a:r>
            <a:r>
              <a:rPr kumimoji="0" lang="en-US" altLang="en-US" sz="2000" b="0" i="0" u="none" strike="noStrike" cap="none" normalizeH="0" baseline="0" dirty="0" smtClean="0">
                <a:ln>
                  <a:noFill/>
                </a:ln>
                <a:solidFill>
                  <a:srgbClr val="000000"/>
                </a:solidFill>
                <a:effectLst/>
                <a:latin typeface="+mn-lt"/>
              </a:rPr>
              <a:t> − Selects tuples from books where subject is 'database'.</a:t>
            </a:r>
          </a:p>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altLang="en-US" sz="2000" b="0" i="0" u="none" strike="noStrike" cap="none" normalizeH="0" baseline="0" dirty="0" smtClean="0">
              <a:ln>
                <a:noFill/>
              </a:ln>
              <a:solidFill>
                <a:srgbClr val="000000"/>
              </a:solidFill>
              <a:effectLst/>
              <a:latin typeface="+mn-lt"/>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mn-lt"/>
              </a:rPr>
              <a:t>	</a:t>
            </a:r>
            <a:r>
              <a:rPr kumimoji="0" lang="en-US" altLang="en-US" sz="2800" b="0" i="0" u="none" strike="noStrike" cap="none" normalizeH="0" baseline="0" dirty="0" err="1" smtClean="0">
                <a:ln>
                  <a:noFill/>
                </a:ln>
                <a:solidFill>
                  <a:srgbClr val="000000"/>
                </a:solidFill>
                <a:effectLst/>
                <a:latin typeface="+mn-lt"/>
              </a:rPr>
              <a:t>σ</a:t>
            </a:r>
            <a:r>
              <a:rPr kumimoji="0" lang="en-US" altLang="en-US" sz="2800" b="0" i="0" u="none" strike="noStrike" cap="none" normalizeH="0" baseline="-30000" dirty="0" err="1" smtClean="0">
                <a:ln>
                  <a:noFill/>
                </a:ln>
                <a:solidFill>
                  <a:srgbClr val="000000"/>
                </a:solidFill>
                <a:effectLst/>
                <a:latin typeface="+mn-lt"/>
              </a:rPr>
              <a:t>subject</a:t>
            </a:r>
            <a:r>
              <a:rPr kumimoji="0" lang="en-US" altLang="en-US" sz="2800" b="0" i="0" u="none" strike="noStrike" cap="none" normalizeH="0" baseline="-30000" dirty="0" smtClean="0">
                <a:ln>
                  <a:noFill/>
                </a:ln>
                <a:solidFill>
                  <a:srgbClr val="000000"/>
                </a:solidFill>
                <a:effectLst/>
                <a:latin typeface="+mn-lt"/>
              </a:rPr>
              <a:t> = "database" and price = "450"</a:t>
            </a:r>
            <a:r>
              <a:rPr kumimoji="0" lang="en-US" altLang="en-US" sz="2800" b="0" i="0" u="none" strike="noStrike" cap="none" normalizeH="0" baseline="0" dirty="0" smtClean="0">
                <a:ln>
                  <a:noFill/>
                </a:ln>
                <a:solidFill>
                  <a:srgbClr val="000000"/>
                </a:solidFill>
                <a:effectLst/>
                <a:latin typeface="+mn-lt"/>
              </a:rPr>
              <a:t>(Books) </a:t>
            </a:r>
            <a:endParaRPr kumimoji="0" lang="en-US" altLang="en-US" sz="2800" b="0" i="0" u="none" strike="noStrike" cap="none" normalizeH="0" baseline="0" dirty="0" smtClean="0">
              <a:ln>
                <a:noFill/>
              </a:ln>
              <a:solidFill>
                <a:schemeClr val="tx1"/>
              </a:solidFill>
              <a:effectLst/>
              <a:latin typeface="+mn-lt"/>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dirty="0" smtClean="0">
                <a:ln>
                  <a:noFill/>
                </a:ln>
                <a:solidFill>
                  <a:srgbClr val="000000"/>
                </a:solidFill>
                <a:effectLst/>
                <a:latin typeface="+mn-lt"/>
              </a:rPr>
              <a:t>Output</a:t>
            </a:r>
            <a:r>
              <a:rPr kumimoji="0" lang="en-US" altLang="en-US" sz="2000" b="0" i="0" u="none" strike="noStrike" cap="none" normalizeH="0" baseline="0" dirty="0" smtClean="0">
                <a:ln>
                  <a:noFill/>
                </a:ln>
                <a:solidFill>
                  <a:srgbClr val="000000"/>
                </a:solidFill>
                <a:effectLst/>
                <a:latin typeface="+mn-lt"/>
              </a:rPr>
              <a:t> − Selects tuples from books where subject is 'database' and 'price' is 450.</a:t>
            </a:r>
          </a:p>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altLang="en-US" sz="2000" b="0" i="0" u="none" strike="noStrike" cap="none" normalizeH="0" baseline="0" dirty="0" smtClean="0">
              <a:ln>
                <a:noFill/>
              </a:ln>
              <a:solidFill>
                <a:srgbClr val="000000"/>
              </a:solidFill>
              <a:effectLst/>
              <a:latin typeface="+mn-lt"/>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mn-lt"/>
              </a:rPr>
              <a:t>	</a:t>
            </a:r>
            <a:r>
              <a:rPr kumimoji="0" lang="en-US" altLang="en-US" sz="2800" b="0" i="0" u="none" strike="noStrike" cap="none" normalizeH="0" baseline="0" dirty="0" err="1" smtClean="0">
                <a:ln>
                  <a:noFill/>
                </a:ln>
                <a:solidFill>
                  <a:srgbClr val="000000"/>
                </a:solidFill>
                <a:effectLst/>
                <a:latin typeface="+mn-lt"/>
              </a:rPr>
              <a:t>σ</a:t>
            </a:r>
            <a:r>
              <a:rPr kumimoji="0" lang="en-US" altLang="en-US" sz="2800" b="0" i="0" u="none" strike="noStrike" cap="none" normalizeH="0" baseline="-30000" dirty="0" err="1" smtClean="0">
                <a:ln>
                  <a:noFill/>
                </a:ln>
                <a:solidFill>
                  <a:srgbClr val="000000"/>
                </a:solidFill>
                <a:effectLst/>
                <a:latin typeface="+mn-lt"/>
              </a:rPr>
              <a:t>subject</a:t>
            </a:r>
            <a:r>
              <a:rPr kumimoji="0" lang="en-US" altLang="en-US" sz="2800" b="0" i="0" u="none" strike="noStrike" cap="none" normalizeH="0" baseline="-30000" dirty="0" smtClean="0">
                <a:ln>
                  <a:noFill/>
                </a:ln>
                <a:solidFill>
                  <a:srgbClr val="000000"/>
                </a:solidFill>
                <a:effectLst/>
                <a:latin typeface="+mn-lt"/>
              </a:rPr>
              <a:t> = "database" and price = "450" or year &gt; "2010"</a:t>
            </a:r>
            <a:r>
              <a:rPr kumimoji="0" lang="en-US" altLang="en-US" sz="2800" b="0" i="0" u="none" strike="noStrike" cap="none" normalizeH="0" baseline="0" dirty="0" smtClean="0">
                <a:ln>
                  <a:noFill/>
                </a:ln>
                <a:solidFill>
                  <a:srgbClr val="000000"/>
                </a:solidFill>
                <a:effectLst/>
                <a:latin typeface="+mn-lt"/>
              </a:rPr>
              <a:t>(Books) </a:t>
            </a:r>
            <a:endParaRPr kumimoji="0" lang="en-US" altLang="en-US" sz="2800" b="0" i="0" u="none" strike="noStrike" cap="none" normalizeH="0" baseline="0" dirty="0" smtClean="0">
              <a:ln>
                <a:noFill/>
              </a:ln>
              <a:solidFill>
                <a:schemeClr val="tx1"/>
              </a:solidFill>
              <a:effectLst/>
              <a:latin typeface="+mn-lt"/>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dirty="0" smtClean="0">
                <a:ln>
                  <a:noFill/>
                </a:ln>
                <a:solidFill>
                  <a:srgbClr val="000000"/>
                </a:solidFill>
                <a:effectLst/>
                <a:latin typeface="+mn-lt"/>
              </a:rPr>
              <a:t>Output</a:t>
            </a:r>
            <a:r>
              <a:rPr kumimoji="0" lang="en-US" altLang="en-US" sz="2000" b="0" i="0" u="none" strike="noStrike" cap="none" normalizeH="0" baseline="0" dirty="0" smtClean="0">
                <a:ln>
                  <a:noFill/>
                </a:ln>
                <a:solidFill>
                  <a:srgbClr val="000000"/>
                </a:solidFill>
                <a:effectLst/>
                <a:latin typeface="+mn-lt"/>
              </a:rPr>
              <a:t> − Selects tuples from books where subject is 'database' and 'price' is 450 or those books published after 2010.</a:t>
            </a:r>
            <a:endParaRPr kumimoji="0" lang="en-US" altLang="en-US" sz="2000" b="0" i="0" u="none" strike="noStrike" cap="none" normalizeH="0" baseline="0" dirty="0" smtClean="0">
              <a:ln>
                <a:noFill/>
              </a:ln>
              <a:solidFill>
                <a:schemeClr val="tx1"/>
              </a:solidFill>
              <a:effectLst/>
              <a:latin typeface="+mn-lt"/>
            </a:endParaRPr>
          </a:p>
        </p:txBody>
      </p:sp>
    </p:spTree>
    <p:extLst>
      <p:ext uri="{BB962C8B-B14F-4D97-AF65-F5344CB8AC3E}">
        <p14:creationId xmlns:p14="http://schemas.microsoft.com/office/powerpoint/2010/main" val="31567793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842" y="0"/>
            <a:ext cx="11758670" cy="6370975"/>
          </a:xfrm>
          <a:prstGeom prst="rect">
            <a:avLst/>
          </a:prstGeom>
        </p:spPr>
        <p:txBody>
          <a:bodyPr wrap="square">
            <a:spAutoFit/>
          </a:bodyPr>
          <a:lstStyle/>
          <a:p>
            <a:pPr algn="just">
              <a:lnSpc>
                <a:spcPct val="150000"/>
              </a:lnSpc>
            </a:pPr>
            <a:r>
              <a:rPr lang="en-US" sz="2800" b="1" dirty="0">
                <a:solidFill>
                  <a:srgbClr val="610B4B"/>
                </a:solidFill>
              </a:rPr>
              <a:t>2. Project Operation:</a:t>
            </a:r>
          </a:p>
          <a:p>
            <a:pPr algn="just">
              <a:lnSpc>
                <a:spcPct val="150000"/>
              </a:lnSpc>
              <a:buFont typeface="Arial" panose="020B0604020202020204" pitchFamily="34" charset="0"/>
              <a:buChar char="•"/>
            </a:pPr>
            <a:r>
              <a:rPr lang="en-US" sz="2400" dirty="0" smtClean="0">
                <a:solidFill>
                  <a:srgbClr val="000000"/>
                </a:solidFill>
              </a:rPr>
              <a:t> This </a:t>
            </a:r>
            <a:r>
              <a:rPr lang="en-US" sz="2400" dirty="0">
                <a:solidFill>
                  <a:srgbClr val="000000"/>
                </a:solidFill>
              </a:rPr>
              <a:t>operation shows the list of those attributes that we wish to appear in the result. </a:t>
            </a:r>
            <a:endParaRPr lang="en-US" sz="2400" dirty="0" smtClean="0">
              <a:solidFill>
                <a:srgbClr val="000000"/>
              </a:solidFill>
            </a:endParaRPr>
          </a:p>
          <a:p>
            <a:pPr algn="just">
              <a:lnSpc>
                <a:spcPct val="150000"/>
              </a:lnSpc>
              <a:buFont typeface="Arial" panose="020B0604020202020204" pitchFamily="34" charset="0"/>
              <a:buChar char="•"/>
            </a:pPr>
            <a:r>
              <a:rPr lang="en-US" sz="2400" dirty="0">
                <a:solidFill>
                  <a:srgbClr val="000000"/>
                </a:solidFill>
              </a:rPr>
              <a:t> </a:t>
            </a:r>
            <a:r>
              <a:rPr lang="en-US" sz="2400" dirty="0" smtClean="0">
                <a:solidFill>
                  <a:srgbClr val="000000"/>
                </a:solidFill>
              </a:rPr>
              <a:t>Rest </a:t>
            </a:r>
            <a:r>
              <a:rPr lang="en-US" sz="2400" dirty="0">
                <a:solidFill>
                  <a:srgbClr val="000000"/>
                </a:solidFill>
              </a:rPr>
              <a:t>of the attributes are eliminated from the table</a:t>
            </a:r>
            <a:r>
              <a:rPr lang="en-US" sz="2400" dirty="0" smtClean="0">
                <a:solidFill>
                  <a:srgbClr val="000000"/>
                </a:solidFill>
              </a:rPr>
              <a:t>.</a:t>
            </a:r>
          </a:p>
          <a:p>
            <a:pPr algn="just">
              <a:lnSpc>
                <a:spcPct val="150000"/>
              </a:lnSpc>
              <a:buFont typeface="Arial" panose="020B0604020202020204" pitchFamily="34" charset="0"/>
              <a:buChar char="•"/>
            </a:pPr>
            <a:r>
              <a:rPr lang="en-US" sz="2400" dirty="0" smtClean="0"/>
              <a:t> Duplicate </a:t>
            </a:r>
            <a:r>
              <a:rPr lang="en-US" sz="2400" dirty="0"/>
              <a:t>rows are automatically eliminated, as relation is a set.</a:t>
            </a:r>
            <a:endParaRPr lang="en-US" sz="2400" dirty="0">
              <a:solidFill>
                <a:srgbClr val="000000"/>
              </a:solidFill>
            </a:endParaRPr>
          </a:p>
          <a:p>
            <a:pPr algn="just">
              <a:lnSpc>
                <a:spcPct val="150000"/>
              </a:lnSpc>
              <a:buFont typeface="Arial" panose="020B0604020202020204" pitchFamily="34" charset="0"/>
              <a:buChar char="•"/>
            </a:pPr>
            <a:r>
              <a:rPr lang="en-US" sz="2400" dirty="0" smtClean="0">
                <a:solidFill>
                  <a:srgbClr val="000000"/>
                </a:solidFill>
              </a:rPr>
              <a:t> It </a:t>
            </a:r>
            <a:r>
              <a:rPr lang="en-US" sz="2400" dirty="0">
                <a:solidFill>
                  <a:srgbClr val="000000"/>
                </a:solidFill>
              </a:rPr>
              <a:t>is denoted by </a:t>
            </a:r>
            <a:r>
              <a:rPr lang="en-US" sz="3200" dirty="0">
                <a:solidFill>
                  <a:srgbClr val="000000"/>
                </a:solidFill>
              </a:rPr>
              <a:t>∏</a:t>
            </a:r>
            <a:r>
              <a:rPr lang="en-US" sz="2400" dirty="0">
                <a:solidFill>
                  <a:srgbClr val="000000"/>
                </a:solidFill>
              </a:rPr>
              <a:t>.</a:t>
            </a:r>
          </a:p>
          <a:p>
            <a:pPr algn="just">
              <a:lnSpc>
                <a:spcPct val="150000"/>
              </a:lnSpc>
            </a:pPr>
            <a:r>
              <a:rPr lang="en-US" sz="2400" dirty="0">
                <a:solidFill>
                  <a:srgbClr val="000000"/>
                </a:solidFill>
              </a:rPr>
              <a:t>Notation: </a:t>
            </a:r>
            <a:r>
              <a:rPr lang="en-US" sz="2800" b="1" dirty="0">
                <a:solidFill>
                  <a:srgbClr val="000000"/>
                </a:solidFill>
              </a:rPr>
              <a:t>∏ A1, A2, An (r)   </a:t>
            </a:r>
          </a:p>
          <a:p>
            <a:pPr algn="just">
              <a:lnSpc>
                <a:spcPct val="150000"/>
              </a:lnSpc>
            </a:pPr>
            <a:r>
              <a:rPr lang="en-US" sz="2400" dirty="0">
                <a:solidFill>
                  <a:srgbClr val="333333"/>
                </a:solidFill>
              </a:rPr>
              <a:t>Where</a:t>
            </a:r>
          </a:p>
          <a:p>
            <a:pPr algn="just">
              <a:lnSpc>
                <a:spcPct val="150000"/>
              </a:lnSpc>
            </a:pPr>
            <a:r>
              <a:rPr lang="en-US" sz="2400" b="1" dirty="0">
                <a:solidFill>
                  <a:srgbClr val="333333"/>
                </a:solidFill>
              </a:rPr>
              <a:t>A1</a:t>
            </a:r>
            <a:r>
              <a:rPr lang="en-US" sz="2400" dirty="0">
                <a:solidFill>
                  <a:srgbClr val="333333"/>
                </a:solidFill>
              </a:rPr>
              <a:t>, </a:t>
            </a:r>
            <a:r>
              <a:rPr lang="en-US" sz="2400" b="1" dirty="0">
                <a:solidFill>
                  <a:srgbClr val="333333"/>
                </a:solidFill>
              </a:rPr>
              <a:t>A2</a:t>
            </a:r>
            <a:r>
              <a:rPr lang="en-US" sz="2400" dirty="0">
                <a:solidFill>
                  <a:srgbClr val="333333"/>
                </a:solidFill>
              </a:rPr>
              <a:t>, </a:t>
            </a:r>
            <a:r>
              <a:rPr lang="en-US" sz="2400" b="1" dirty="0">
                <a:solidFill>
                  <a:srgbClr val="333333"/>
                </a:solidFill>
              </a:rPr>
              <a:t>A3</a:t>
            </a:r>
            <a:r>
              <a:rPr lang="en-US" sz="2400" dirty="0">
                <a:solidFill>
                  <a:srgbClr val="333333"/>
                </a:solidFill>
              </a:rPr>
              <a:t> is used as an attribute name of relation </a:t>
            </a:r>
            <a:r>
              <a:rPr lang="en-US" sz="2400" b="1" dirty="0">
                <a:solidFill>
                  <a:srgbClr val="333333"/>
                </a:solidFill>
              </a:rPr>
              <a:t>r</a:t>
            </a:r>
            <a:r>
              <a:rPr lang="en-US" sz="2400" dirty="0" smtClean="0">
                <a:solidFill>
                  <a:srgbClr val="333333"/>
                </a:solidFill>
              </a:rPr>
              <a:t>.</a:t>
            </a:r>
          </a:p>
          <a:p>
            <a:pPr lvl="0" algn="just" eaLnBrk="0" fontAlgn="base" hangingPunct="0">
              <a:lnSpc>
                <a:spcPct val="150000"/>
              </a:lnSpc>
              <a:spcBef>
                <a:spcPct val="0"/>
              </a:spcBef>
              <a:spcAft>
                <a:spcPct val="0"/>
              </a:spcAft>
            </a:pPr>
            <a:r>
              <a:rPr lang="en-US" altLang="en-US" sz="2000" b="1" dirty="0">
                <a:solidFill>
                  <a:srgbClr val="000000"/>
                </a:solidFill>
              </a:rPr>
              <a:t>For example</a:t>
            </a:r>
            <a:r>
              <a:rPr lang="en-US" altLang="en-US" sz="2000" dirty="0">
                <a:solidFill>
                  <a:srgbClr val="000000"/>
                </a:solidFill>
              </a:rPr>
              <a:t> −</a:t>
            </a:r>
          </a:p>
          <a:p>
            <a:pPr lvl="0" algn="just" eaLnBrk="0" fontAlgn="base" hangingPunct="0">
              <a:lnSpc>
                <a:spcPct val="150000"/>
              </a:lnSpc>
              <a:spcBef>
                <a:spcPct val="0"/>
              </a:spcBef>
              <a:spcAft>
                <a:spcPct val="0"/>
              </a:spcAft>
            </a:pPr>
            <a:r>
              <a:rPr lang="en-US" altLang="en-US" sz="2400" dirty="0" smtClean="0">
                <a:solidFill>
                  <a:srgbClr val="000000"/>
                </a:solidFill>
              </a:rPr>
              <a:t>	</a:t>
            </a:r>
            <a:r>
              <a:rPr lang="en-US" altLang="en-US" sz="2400" b="1" dirty="0" smtClean="0">
                <a:solidFill>
                  <a:srgbClr val="000000"/>
                </a:solidFill>
              </a:rPr>
              <a:t>∏</a:t>
            </a:r>
            <a:r>
              <a:rPr lang="en-US" altLang="en-US" sz="2400" b="1" baseline="-30000" dirty="0">
                <a:solidFill>
                  <a:srgbClr val="000000"/>
                </a:solidFill>
              </a:rPr>
              <a:t>subject, author</a:t>
            </a:r>
            <a:r>
              <a:rPr lang="en-US" altLang="en-US" sz="2400" b="1" dirty="0">
                <a:solidFill>
                  <a:srgbClr val="000000"/>
                </a:solidFill>
              </a:rPr>
              <a:t> (Books) </a:t>
            </a:r>
            <a:endParaRPr lang="en-US" altLang="en-US" sz="2400" b="1" dirty="0"/>
          </a:p>
          <a:p>
            <a:pPr lvl="0" algn="just" eaLnBrk="0" fontAlgn="base" hangingPunct="0">
              <a:lnSpc>
                <a:spcPct val="150000"/>
              </a:lnSpc>
              <a:spcBef>
                <a:spcPct val="0"/>
              </a:spcBef>
              <a:spcAft>
                <a:spcPct val="0"/>
              </a:spcAft>
            </a:pPr>
            <a:r>
              <a:rPr lang="en-US" altLang="en-US" sz="2000" dirty="0">
                <a:solidFill>
                  <a:srgbClr val="000000"/>
                </a:solidFill>
              </a:rPr>
              <a:t>Selects and projects columns named as subject and author from the relation </a:t>
            </a:r>
            <a:r>
              <a:rPr lang="en-US" altLang="en-US" sz="2000" dirty="0" smtClean="0">
                <a:solidFill>
                  <a:srgbClr val="000000"/>
                </a:solidFill>
              </a:rPr>
              <a:t>Books</a:t>
            </a:r>
            <a:endParaRPr lang="en-US" altLang="en-US" sz="2000" dirty="0"/>
          </a:p>
        </p:txBody>
      </p:sp>
    </p:spTree>
    <p:extLst>
      <p:ext uri="{BB962C8B-B14F-4D97-AF65-F5344CB8AC3E}">
        <p14:creationId xmlns:p14="http://schemas.microsoft.com/office/powerpoint/2010/main" val="3596916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14901" y="3600037"/>
            <a:ext cx="4867275" cy="2886075"/>
          </a:xfrm>
          <a:prstGeom prst="rect">
            <a:avLst/>
          </a:prstGeom>
          <a:ln>
            <a:solidFill>
              <a:schemeClr val="tx1"/>
            </a:solidFill>
          </a:ln>
        </p:spPr>
      </p:pic>
      <p:pic>
        <p:nvPicPr>
          <p:cNvPr id="3" name="Picture 2"/>
          <p:cNvPicPr>
            <a:picLocks noChangeAspect="1"/>
          </p:cNvPicPr>
          <p:nvPr/>
        </p:nvPicPr>
        <p:blipFill>
          <a:blip r:embed="rId3"/>
          <a:stretch>
            <a:fillRect/>
          </a:stretch>
        </p:blipFill>
        <p:spPr>
          <a:xfrm>
            <a:off x="5328492" y="302321"/>
            <a:ext cx="6457950" cy="2895600"/>
          </a:xfrm>
          <a:prstGeom prst="rect">
            <a:avLst/>
          </a:prstGeom>
          <a:ln>
            <a:solidFill>
              <a:schemeClr val="tx1"/>
            </a:solidFill>
          </a:ln>
        </p:spPr>
      </p:pic>
      <p:sp>
        <p:nvSpPr>
          <p:cNvPr id="4" name="Rectangle 3"/>
          <p:cNvSpPr/>
          <p:nvPr/>
        </p:nvSpPr>
        <p:spPr>
          <a:xfrm>
            <a:off x="121185" y="1288053"/>
            <a:ext cx="4792338" cy="1754326"/>
          </a:xfrm>
          <a:prstGeom prst="rect">
            <a:avLst/>
          </a:prstGeom>
        </p:spPr>
        <p:txBody>
          <a:bodyPr wrap="square">
            <a:spAutoFit/>
          </a:bodyPr>
          <a:lstStyle/>
          <a:p>
            <a:pPr algn="just">
              <a:lnSpc>
                <a:spcPct val="150000"/>
              </a:lnSpc>
            </a:pPr>
            <a:r>
              <a:rPr lang="en-US" sz="2400" b="1" dirty="0">
                <a:solidFill>
                  <a:srgbClr val="333333"/>
                </a:solidFill>
                <a:latin typeface="inter-bold"/>
              </a:rPr>
              <a:t>Input</a:t>
            </a:r>
            <a:r>
              <a:rPr lang="en-US" sz="2400" b="1" dirty="0" smtClean="0">
                <a:solidFill>
                  <a:srgbClr val="333333"/>
                </a:solidFill>
                <a:latin typeface="inter-bold"/>
              </a:rPr>
              <a:t>:</a:t>
            </a:r>
            <a:endParaRPr lang="en-US" sz="2400" dirty="0" smtClean="0">
              <a:solidFill>
                <a:srgbClr val="333333"/>
              </a:solidFill>
              <a:latin typeface="inter-regular"/>
            </a:endParaRPr>
          </a:p>
          <a:p>
            <a:pPr algn="just">
              <a:lnSpc>
                <a:spcPct val="150000"/>
              </a:lnSpc>
            </a:pPr>
            <a:r>
              <a:rPr lang="en-US" sz="2400" dirty="0" smtClean="0">
                <a:solidFill>
                  <a:srgbClr val="000000"/>
                </a:solidFill>
              </a:rPr>
              <a:t>∏</a:t>
            </a:r>
            <a:r>
              <a:rPr lang="en-US" sz="2400" dirty="0">
                <a:solidFill>
                  <a:srgbClr val="000000"/>
                </a:solidFill>
              </a:rPr>
              <a:t> NAME, CITY (CUSTOMER</a:t>
            </a:r>
            <a:r>
              <a:rPr lang="en-US" sz="2400" dirty="0" smtClean="0">
                <a:solidFill>
                  <a:srgbClr val="000000"/>
                </a:solidFill>
              </a:rPr>
              <a:t>)</a:t>
            </a:r>
          </a:p>
          <a:p>
            <a:pPr algn="just">
              <a:lnSpc>
                <a:spcPct val="150000"/>
              </a:lnSpc>
            </a:pPr>
            <a:r>
              <a:rPr lang="en-US" sz="2400" dirty="0">
                <a:solidFill>
                  <a:srgbClr val="000000"/>
                </a:solidFill>
              </a:rPr>
              <a:t>  </a:t>
            </a:r>
            <a:endParaRPr lang="en-US" sz="2400" b="0" i="0" dirty="0">
              <a:solidFill>
                <a:srgbClr val="000000"/>
              </a:solidFill>
              <a:effectLst/>
            </a:endParaRPr>
          </a:p>
        </p:txBody>
      </p:sp>
      <p:sp>
        <p:nvSpPr>
          <p:cNvPr id="5" name="Rectangle 4"/>
          <p:cNvSpPr/>
          <p:nvPr/>
        </p:nvSpPr>
        <p:spPr>
          <a:xfrm>
            <a:off x="317236" y="222564"/>
            <a:ext cx="3195490" cy="507831"/>
          </a:xfrm>
          <a:prstGeom prst="rect">
            <a:avLst/>
          </a:prstGeom>
        </p:spPr>
        <p:txBody>
          <a:bodyPr wrap="none">
            <a:spAutoFit/>
          </a:bodyPr>
          <a:lstStyle/>
          <a:p>
            <a:pPr algn="just">
              <a:lnSpc>
                <a:spcPct val="150000"/>
              </a:lnSpc>
            </a:pPr>
            <a:r>
              <a:rPr lang="en-US" b="1" dirty="0">
                <a:solidFill>
                  <a:srgbClr val="333333"/>
                </a:solidFill>
              </a:rPr>
              <a:t>Example: CUSTOMER RELATION</a:t>
            </a:r>
            <a:endParaRPr lang="en-US" dirty="0">
              <a:solidFill>
                <a:srgbClr val="333333"/>
              </a:solidFill>
            </a:endParaRPr>
          </a:p>
        </p:txBody>
      </p:sp>
      <p:sp>
        <p:nvSpPr>
          <p:cNvPr id="6" name="Rectangle 5"/>
          <p:cNvSpPr/>
          <p:nvPr/>
        </p:nvSpPr>
        <p:spPr>
          <a:xfrm>
            <a:off x="121185" y="4368054"/>
            <a:ext cx="3587592" cy="400110"/>
          </a:xfrm>
          <a:prstGeom prst="rect">
            <a:avLst/>
          </a:prstGeom>
        </p:spPr>
        <p:txBody>
          <a:bodyPr wrap="square">
            <a:spAutoFit/>
          </a:bodyPr>
          <a:lstStyle/>
          <a:p>
            <a:r>
              <a:rPr lang="en-US" sz="2000" b="1" dirty="0">
                <a:solidFill>
                  <a:srgbClr val="333333"/>
                </a:solidFill>
              </a:rPr>
              <a:t>Output:</a:t>
            </a:r>
            <a:endParaRPr lang="en-US" sz="2000" dirty="0"/>
          </a:p>
        </p:txBody>
      </p:sp>
    </p:spTree>
    <p:extLst>
      <p:ext uri="{BB962C8B-B14F-4D97-AF65-F5344CB8AC3E}">
        <p14:creationId xmlns:p14="http://schemas.microsoft.com/office/powerpoint/2010/main" val="4227921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2365" y="25360"/>
            <a:ext cx="11626467" cy="6832640"/>
          </a:xfrm>
          <a:prstGeom prst="rect">
            <a:avLst/>
          </a:prstGeom>
        </p:spPr>
        <p:txBody>
          <a:bodyPr wrap="square">
            <a:spAutoFit/>
          </a:bodyPr>
          <a:lstStyle/>
          <a:p>
            <a:pPr algn="just">
              <a:lnSpc>
                <a:spcPct val="150000"/>
              </a:lnSpc>
            </a:pPr>
            <a:r>
              <a:rPr lang="en-US" sz="2800" b="1" dirty="0">
                <a:solidFill>
                  <a:srgbClr val="610B4B"/>
                </a:solidFill>
              </a:rPr>
              <a:t>3. Union Operation:</a:t>
            </a:r>
          </a:p>
          <a:p>
            <a:pPr marL="285750" indent="-285750" algn="just">
              <a:lnSpc>
                <a:spcPct val="150000"/>
              </a:lnSpc>
              <a:buFont typeface="Arial" panose="020B0604020202020204" pitchFamily="34" charset="0"/>
              <a:buChar char="•"/>
            </a:pPr>
            <a:r>
              <a:rPr lang="en-US" sz="2400" dirty="0" smtClean="0">
                <a:solidFill>
                  <a:srgbClr val="000000"/>
                </a:solidFill>
              </a:rPr>
              <a:t>Suppose </a:t>
            </a:r>
            <a:r>
              <a:rPr lang="en-US" sz="2400" dirty="0">
                <a:solidFill>
                  <a:srgbClr val="000000"/>
                </a:solidFill>
              </a:rPr>
              <a:t>there are two tuples R and S. </a:t>
            </a:r>
            <a:endParaRPr lang="en-US" sz="2400" dirty="0" smtClean="0">
              <a:solidFill>
                <a:srgbClr val="000000"/>
              </a:solidFill>
            </a:endParaRPr>
          </a:p>
          <a:p>
            <a:pPr marL="285750" indent="-285750" algn="just">
              <a:lnSpc>
                <a:spcPct val="150000"/>
              </a:lnSpc>
              <a:buFont typeface="Arial" panose="020B0604020202020204" pitchFamily="34" charset="0"/>
              <a:buChar char="•"/>
            </a:pPr>
            <a:r>
              <a:rPr lang="en-US" sz="2400" dirty="0" smtClean="0">
                <a:solidFill>
                  <a:srgbClr val="000000"/>
                </a:solidFill>
              </a:rPr>
              <a:t>The </a:t>
            </a:r>
            <a:r>
              <a:rPr lang="en-US" sz="2400" dirty="0">
                <a:solidFill>
                  <a:srgbClr val="000000"/>
                </a:solidFill>
              </a:rPr>
              <a:t>union operation contains all the tuples that are either in R or S or both in R &amp; S.</a:t>
            </a:r>
          </a:p>
          <a:p>
            <a:pPr marL="285750" indent="-285750" algn="just">
              <a:lnSpc>
                <a:spcPct val="150000"/>
              </a:lnSpc>
              <a:buFont typeface="Arial" panose="020B0604020202020204" pitchFamily="34" charset="0"/>
              <a:buChar char="•"/>
            </a:pPr>
            <a:r>
              <a:rPr lang="en-US" sz="2400" dirty="0" smtClean="0">
                <a:solidFill>
                  <a:srgbClr val="000000"/>
                </a:solidFill>
              </a:rPr>
              <a:t> It </a:t>
            </a:r>
            <a:r>
              <a:rPr lang="en-US" sz="2400" dirty="0">
                <a:solidFill>
                  <a:srgbClr val="000000"/>
                </a:solidFill>
              </a:rPr>
              <a:t>eliminates the duplicate tuples. It is denoted by ∪</a:t>
            </a:r>
            <a:r>
              <a:rPr lang="en-US" sz="2400" dirty="0" smtClean="0">
                <a:solidFill>
                  <a:srgbClr val="000000"/>
                </a:solidFill>
              </a:rPr>
              <a:t>.</a:t>
            </a:r>
          </a:p>
          <a:p>
            <a:pPr marL="285750" indent="-285750" algn="just">
              <a:lnSpc>
                <a:spcPct val="150000"/>
              </a:lnSpc>
              <a:buFont typeface="Arial" panose="020B0604020202020204" pitchFamily="34" charset="0"/>
              <a:buChar char="•"/>
            </a:pPr>
            <a:r>
              <a:rPr lang="en-US" sz="2400" dirty="0"/>
              <a:t>It performs binary union between two given relations and is defined as</a:t>
            </a:r>
            <a:endParaRPr lang="en-US" sz="2400" dirty="0">
              <a:solidFill>
                <a:srgbClr val="000000"/>
              </a:solidFill>
            </a:endParaRPr>
          </a:p>
          <a:p>
            <a:pPr marL="285750" lvl="0" indent="-285750" algn="just">
              <a:lnSpc>
                <a:spcPct val="150000"/>
              </a:lnSpc>
              <a:buFont typeface="Arial" panose="020B0604020202020204" pitchFamily="34" charset="0"/>
              <a:buChar char="•"/>
            </a:pPr>
            <a:r>
              <a:rPr lang="en-US" sz="2400" dirty="0">
                <a:solidFill>
                  <a:srgbClr val="000000"/>
                </a:solidFill>
              </a:rPr>
              <a:t>Notation: R ∪ S  </a:t>
            </a:r>
            <a:r>
              <a:rPr lang="en-US" altLang="en-US" sz="2400" dirty="0" smtClean="0">
                <a:solidFill>
                  <a:srgbClr val="000000"/>
                </a:solidFill>
              </a:rPr>
              <a:t> </a:t>
            </a:r>
            <a:r>
              <a:rPr lang="en-US" altLang="en-US" sz="2400" dirty="0">
                <a:solidFill>
                  <a:srgbClr val="000000"/>
                </a:solidFill>
              </a:rPr>
              <a:t>= </a:t>
            </a:r>
            <a:r>
              <a:rPr lang="en-US" altLang="en-US" sz="2400" dirty="0" smtClean="0">
                <a:solidFill>
                  <a:srgbClr val="000000"/>
                </a:solidFill>
              </a:rPr>
              <a:t> {  t  |    t </a:t>
            </a:r>
            <a:r>
              <a:rPr lang="en-US" altLang="en-US" sz="2400" dirty="0">
                <a:solidFill>
                  <a:srgbClr val="000000"/>
                </a:solidFill>
              </a:rPr>
              <a:t>∈ </a:t>
            </a:r>
            <a:r>
              <a:rPr lang="en-US" sz="2400" dirty="0">
                <a:solidFill>
                  <a:srgbClr val="000000"/>
                </a:solidFill>
              </a:rPr>
              <a:t>R</a:t>
            </a:r>
            <a:r>
              <a:rPr lang="en-US" altLang="en-US" sz="2400" dirty="0" smtClean="0">
                <a:solidFill>
                  <a:srgbClr val="000000"/>
                </a:solidFill>
              </a:rPr>
              <a:t>  or    t </a:t>
            </a:r>
            <a:r>
              <a:rPr lang="en-US" altLang="en-US" sz="2400" dirty="0">
                <a:solidFill>
                  <a:srgbClr val="000000"/>
                </a:solidFill>
              </a:rPr>
              <a:t>∈ </a:t>
            </a:r>
            <a:r>
              <a:rPr lang="en-US" sz="2400" dirty="0" smtClean="0">
                <a:solidFill>
                  <a:srgbClr val="000000"/>
                </a:solidFill>
              </a:rPr>
              <a:t>S  </a:t>
            </a:r>
            <a:r>
              <a:rPr lang="en-US" altLang="en-US" sz="2400" dirty="0" smtClean="0">
                <a:solidFill>
                  <a:srgbClr val="000000"/>
                </a:solidFill>
              </a:rPr>
              <a:t>}</a:t>
            </a:r>
            <a:r>
              <a:rPr lang="en-US" altLang="en-US" sz="2400" dirty="0" smtClean="0"/>
              <a:t> </a:t>
            </a:r>
            <a:endParaRPr lang="en-US" altLang="en-US" sz="2400" dirty="0"/>
          </a:p>
          <a:p>
            <a:pPr algn="just">
              <a:lnSpc>
                <a:spcPct val="150000"/>
              </a:lnSpc>
            </a:pPr>
            <a:r>
              <a:rPr lang="en-US" sz="2400" dirty="0">
                <a:solidFill>
                  <a:srgbClr val="000000"/>
                </a:solidFill>
              </a:rPr>
              <a:t> </a:t>
            </a:r>
            <a:r>
              <a:rPr lang="en-US" sz="2400" dirty="0" smtClean="0"/>
              <a:t>A </a:t>
            </a:r>
            <a:r>
              <a:rPr lang="en-US" sz="2400" dirty="0"/>
              <a:t>union operation must hold the following </a:t>
            </a:r>
            <a:r>
              <a:rPr lang="en-US" sz="2400" dirty="0" smtClean="0"/>
              <a:t>conditions:</a:t>
            </a:r>
          </a:p>
          <a:p>
            <a:pPr marL="285750" indent="-285750">
              <a:lnSpc>
                <a:spcPct val="150000"/>
              </a:lnSpc>
              <a:buFont typeface="Arial" panose="020B0604020202020204" pitchFamily="34" charset="0"/>
              <a:buChar char="•"/>
            </a:pPr>
            <a:r>
              <a:rPr lang="en-US" sz="2400" dirty="0"/>
              <a:t>R and S must have the attribute of the same number</a:t>
            </a:r>
            <a:r>
              <a:rPr lang="en-US" sz="2400" dirty="0" smtClean="0"/>
              <a:t>.</a:t>
            </a:r>
          </a:p>
          <a:p>
            <a:pPr marL="285750" indent="-285750">
              <a:lnSpc>
                <a:spcPct val="150000"/>
              </a:lnSpc>
              <a:buFont typeface="Arial" panose="020B0604020202020204" pitchFamily="34" charset="0"/>
              <a:buChar char="•"/>
            </a:pPr>
            <a:r>
              <a:rPr lang="en-US" sz="2400" dirty="0"/>
              <a:t>Attribute domains must be compatible</a:t>
            </a:r>
            <a:endParaRPr lang="en-US" sz="2400" dirty="0" smtClean="0"/>
          </a:p>
          <a:p>
            <a:pPr marL="285750" indent="-285750">
              <a:lnSpc>
                <a:spcPct val="150000"/>
              </a:lnSpc>
              <a:buFont typeface="Arial" panose="020B0604020202020204" pitchFamily="34" charset="0"/>
              <a:buChar char="•"/>
            </a:pPr>
            <a:r>
              <a:rPr lang="en-US" sz="2400" dirty="0" smtClean="0"/>
              <a:t>Duplicate </a:t>
            </a:r>
            <a:r>
              <a:rPr lang="en-US" sz="2400" dirty="0"/>
              <a:t>tuples are eliminated automatically</a:t>
            </a:r>
            <a:r>
              <a:rPr lang="en-US" sz="2400" dirty="0" smtClean="0"/>
              <a:t>.</a:t>
            </a:r>
          </a:p>
          <a:p>
            <a:pPr marL="285750" indent="-285750">
              <a:lnSpc>
                <a:spcPct val="150000"/>
              </a:lnSpc>
              <a:buFont typeface="Arial" panose="020B0604020202020204" pitchFamily="34" charset="0"/>
              <a:buChar char="•"/>
            </a:pPr>
            <a:endParaRPr lang="en-US" sz="2400" dirty="0"/>
          </a:p>
          <a:p>
            <a:pPr algn="just">
              <a:lnSpc>
                <a:spcPct val="150000"/>
              </a:lnSpc>
            </a:pPr>
            <a:endParaRPr lang="en-US" sz="2400" b="0" i="0" dirty="0">
              <a:solidFill>
                <a:srgbClr val="333333"/>
              </a:solidFill>
              <a:effectLst/>
            </a:endParaRPr>
          </a:p>
        </p:txBody>
      </p:sp>
      <p:sp>
        <p:nvSpPr>
          <p:cNvPr id="4" name="Rectangle 2"/>
          <p:cNvSpPr>
            <a:spLocks noChangeArrowheads="1"/>
          </p:cNvSpPr>
          <p:nvPr/>
        </p:nvSpPr>
        <p:spPr bwMode="auto">
          <a:xfrm>
            <a:off x="0" y="82406"/>
            <a:ext cx="184731" cy="292388"/>
          </a:xfrm>
          <a:prstGeom prst="rect">
            <a:avLst/>
          </a:prstGeom>
          <a:noFill/>
          <a:ln>
            <a:noFill/>
          </a:ln>
          <a:effec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smtClean="0">
              <a:ln>
                <a:noFill/>
              </a:ln>
              <a:solidFill>
                <a:schemeClr val="tx1"/>
              </a:solidFill>
              <a:effectLst/>
            </a:endParaRPr>
          </a:p>
        </p:txBody>
      </p:sp>
      <p:sp>
        <p:nvSpPr>
          <p:cNvPr id="3" name="Rectangle 1"/>
          <p:cNvSpPr>
            <a:spLocks noChangeArrowheads="1"/>
          </p:cNvSpPr>
          <p:nvPr/>
        </p:nvSpPr>
        <p:spPr bwMode="auto">
          <a:xfrm>
            <a:off x="454579" y="5783195"/>
            <a:ext cx="10859744" cy="877163"/>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mn-lt"/>
              </a:rPr>
              <a:t>∏ </a:t>
            </a:r>
            <a:r>
              <a:rPr kumimoji="0" lang="en-US" altLang="en-US" b="0" i="0" u="none" strike="noStrike" cap="none" normalizeH="0" baseline="-30000" dirty="0" smtClean="0">
                <a:ln>
                  <a:noFill/>
                </a:ln>
                <a:solidFill>
                  <a:srgbClr val="000000"/>
                </a:solidFill>
                <a:effectLst/>
                <a:latin typeface="+mn-lt"/>
              </a:rPr>
              <a:t>author</a:t>
            </a:r>
            <a:r>
              <a:rPr kumimoji="0" lang="en-US" altLang="en-US" b="0" i="0" u="none" strike="noStrike" cap="none" normalizeH="0" baseline="0" dirty="0" smtClean="0">
                <a:ln>
                  <a:noFill/>
                </a:ln>
                <a:solidFill>
                  <a:srgbClr val="000000"/>
                </a:solidFill>
                <a:effectLst/>
                <a:latin typeface="+mn-lt"/>
              </a:rPr>
              <a:t> (Books)   ∪    ∏ </a:t>
            </a:r>
            <a:r>
              <a:rPr kumimoji="0" lang="en-US" altLang="en-US" b="0" i="0" u="none" strike="noStrike" cap="none" normalizeH="0" baseline="-30000" dirty="0" smtClean="0">
                <a:ln>
                  <a:noFill/>
                </a:ln>
                <a:solidFill>
                  <a:srgbClr val="000000"/>
                </a:solidFill>
                <a:effectLst/>
                <a:latin typeface="+mn-lt"/>
              </a:rPr>
              <a:t>author</a:t>
            </a:r>
            <a:r>
              <a:rPr kumimoji="0" lang="en-US" altLang="en-US" b="0" i="0" u="none" strike="noStrike" cap="none" normalizeH="0" baseline="0" dirty="0" smtClean="0">
                <a:ln>
                  <a:noFill/>
                </a:ln>
                <a:solidFill>
                  <a:srgbClr val="000000"/>
                </a:solidFill>
                <a:effectLst/>
                <a:latin typeface="+mn-lt"/>
              </a:rPr>
              <a:t> (Articles) </a:t>
            </a:r>
            <a:endParaRPr kumimoji="0" lang="en-US" altLang="en-US" b="0" i="0" u="none" strike="noStrike" cap="none" normalizeH="0" baseline="0" dirty="0" smtClean="0">
              <a:ln>
                <a:noFill/>
              </a:ln>
              <a:solidFill>
                <a:schemeClr val="tx1"/>
              </a:solidFill>
              <a:effectLst/>
              <a:latin typeface="+mn-lt"/>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b="1" i="0" u="none" strike="noStrike" cap="none" normalizeH="0" baseline="0" dirty="0" smtClean="0">
                <a:ln>
                  <a:noFill/>
                </a:ln>
                <a:solidFill>
                  <a:srgbClr val="000000"/>
                </a:solidFill>
                <a:effectLst/>
                <a:latin typeface="+mn-lt"/>
              </a:rPr>
              <a:t>Output</a:t>
            </a:r>
            <a:r>
              <a:rPr kumimoji="0" lang="en-US" altLang="en-US" b="0" i="0" u="none" strike="noStrike" cap="none" normalizeH="0" baseline="0" dirty="0" smtClean="0">
                <a:ln>
                  <a:noFill/>
                </a:ln>
                <a:solidFill>
                  <a:srgbClr val="000000"/>
                </a:solidFill>
                <a:effectLst/>
                <a:latin typeface="+mn-lt"/>
              </a:rPr>
              <a:t> − Projects the names of the authors who have either written a book or an article or both.</a:t>
            </a:r>
            <a:endParaRPr kumimoji="0" lang="en-US" altLang="en-US" b="0" i="0" u="none" strike="noStrike" cap="none" normalizeH="0" baseline="0" dirty="0" smtClean="0">
              <a:ln>
                <a:noFill/>
              </a:ln>
              <a:solidFill>
                <a:schemeClr val="tx1"/>
              </a:solidFill>
              <a:effectLst/>
              <a:latin typeface="+mn-lt"/>
            </a:endParaRPr>
          </a:p>
        </p:txBody>
      </p:sp>
    </p:spTree>
    <p:extLst>
      <p:ext uri="{BB962C8B-B14F-4D97-AF65-F5344CB8AC3E}">
        <p14:creationId xmlns:p14="http://schemas.microsoft.com/office/powerpoint/2010/main" val="2003041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54899" y="2019300"/>
            <a:ext cx="1666875" cy="4648200"/>
          </a:xfrm>
          <a:prstGeom prst="rect">
            <a:avLst/>
          </a:prstGeom>
          <a:ln>
            <a:solidFill>
              <a:schemeClr val="tx1"/>
            </a:solidFill>
          </a:ln>
        </p:spPr>
      </p:pic>
      <p:pic>
        <p:nvPicPr>
          <p:cNvPr id="5" name="Picture 4"/>
          <p:cNvPicPr>
            <a:picLocks noChangeAspect="1"/>
          </p:cNvPicPr>
          <p:nvPr/>
        </p:nvPicPr>
        <p:blipFill>
          <a:blip r:embed="rId3"/>
          <a:stretch>
            <a:fillRect/>
          </a:stretch>
        </p:blipFill>
        <p:spPr>
          <a:xfrm>
            <a:off x="0" y="121545"/>
            <a:ext cx="5741619" cy="3254509"/>
          </a:xfrm>
          <a:prstGeom prst="rect">
            <a:avLst/>
          </a:prstGeom>
          <a:solidFill>
            <a:schemeClr val="bg1"/>
          </a:solidFill>
          <a:ln>
            <a:solidFill>
              <a:srgbClr val="FF0000"/>
            </a:solidFill>
          </a:ln>
        </p:spPr>
      </p:pic>
      <p:pic>
        <p:nvPicPr>
          <p:cNvPr id="6" name="Picture 5"/>
          <p:cNvPicPr>
            <a:picLocks noChangeAspect="1"/>
          </p:cNvPicPr>
          <p:nvPr/>
        </p:nvPicPr>
        <p:blipFill>
          <a:blip r:embed="rId4"/>
          <a:stretch>
            <a:fillRect/>
          </a:stretch>
        </p:blipFill>
        <p:spPr>
          <a:xfrm>
            <a:off x="185195" y="3501967"/>
            <a:ext cx="5915025" cy="3165533"/>
          </a:xfrm>
          <a:prstGeom prst="rect">
            <a:avLst/>
          </a:prstGeom>
          <a:ln>
            <a:solidFill>
              <a:schemeClr val="accent1"/>
            </a:solidFill>
          </a:ln>
        </p:spPr>
      </p:pic>
      <p:sp>
        <p:nvSpPr>
          <p:cNvPr id="7" name="Rectangle 6"/>
          <p:cNvSpPr/>
          <p:nvPr/>
        </p:nvSpPr>
        <p:spPr>
          <a:xfrm>
            <a:off x="5965095" y="121545"/>
            <a:ext cx="2281202" cy="369332"/>
          </a:xfrm>
          <a:prstGeom prst="rect">
            <a:avLst/>
          </a:prstGeom>
        </p:spPr>
        <p:txBody>
          <a:bodyPr wrap="none">
            <a:spAutoFit/>
          </a:bodyPr>
          <a:lstStyle/>
          <a:p>
            <a:r>
              <a:rPr lang="en-US" b="1" dirty="0">
                <a:solidFill>
                  <a:srgbClr val="333333"/>
                </a:solidFill>
              </a:rPr>
              <a:t>DEPOSITOR RELATION</a:t>
            </a:r>
            <a:endParaRPr lang="en-US" dirty="0"/>
          </a:p>
        </p:txBody>
      </p:sp>
      <p:sp>
        <p:nvSpPr>
          <p:cNvPr id="8" name="Rectangle 7"/>
          <p:cNvSpPr/>
          <p:nvPr/>
        </p:nvSpPr>
        <p:spPr>
          <a:xfrm>
            <a:off x="6062301" y="5960102"/>
            <a:ext cx="2086790" cy="369332"/>
          </a:xfrm>
          <a:prstGeom prst="rect">
            <a:avLst/>
          </a:prstGeom>
        </p:spPr>
        <p:txBody>
          <a:bodyPr wrap="none">
            <a:spAutoFit/>
          </a:bodyPr>
          <a:lstStyle/>
          <a:p>
            <a:r>
              <a:rPr lang="en-US" b="1" dirty="0">
                <a:solidFill>
                  <a:srgbClr val="333333"/>
                </a:solidFill>
              </a:rPr>
              <a:t>BORROW RELATION</a:t>
            </a:r>
            <a:endParaRPr lang="en-US" dirty="0"/>
          </a:p>
        </p:txBody>
      </p:sp>
      <p:sp>
        <p:nvSpPr>
          <p:cNvPr id="9" name="Rectangle 8"/>
          <p:cNvSpPr/>
          <p:nvPr/>
        </p:nvSpPr>
        <p:spPr>
          <a:xfrm>
            <a:off x="6100221" y="859913"/>
            <a:ext cx="6091780" cy="934163"/>
          </a:xfrm>
          <a:prstGeom prst="rect">
            <a:avLst/>
          </a:prstGeom>
        </p:spPr>
        <p:txBody>
          <a:bodyPr wrap="square">
            <a:spAutoFit/>
          </a:bodyPr>
          <a:lstStyle/>
          <a:p>
            <a:pPr algn="just"/>
            <a:r>
              <a:rPr lang="en-US" b="1" dirty="0">
                <a:solidFill>
                  <a:srgbClr val="333333"/>
                </a:solidFill>
              </a:rPr>
              <a:t>Input:</a:t>
            </a:r>
            <a:endParaRPr lang="en-US" dirty="0">
              <a:solidFill>
                <a:srgbClr val="333333"/>
              </a:solidFill>
            </a:endParaRPr>
          </a:p>
          <a:p>
            <a:pPr algn="just"/>
            <a:r>
              <a:rPr lang="en-US" dirty="0">
                <a:solidFill>
                  <a:srgbClr val="000000"/>
                </a:solidFill>
              </a:rPr>
              <a:t>∏ CUSTOMER_NAME (BORROW) ∪ ∏ CUSTOMER_NAME (DEPOSITOR)  </a:t>
            </a:r>
            <a:endParaRPr lang="en-US" b="0" i="0" dirty="0">
              <a:solidFill>
                <a:srgbClr val="000000"/>
              </a:solidFill>
              <a:effectLst/>
            </a:endParaRPr>
          </a:p>
        </p:txBody>
      </p:sp>
    </p:spTree>
    <p:extLst>
      <p:ext uri="{BB962C8B-B14F-4D97-AF65-F5344CB8AC3E}">
        <p14:creationId xmlns:p14="http://schemas.microsoft.com/office/powerpoint/2010/main" val="4007020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9053" y="260844"/>
            <a:ext cx="11790744" cy="4278094"/>
          </a:xfrm>
          <a:prstGeom prst="rect">
            <a:avLst/>
          </a:prstGeom>
        </p:spPr>
        <p:txBody>
          <a:bodyPr wrap="square">
            <a:spAutoFit/>
          </a:bodyPr>
          <a:lstStyle/>
          <a:p>
            <a:pPr algn="just">
              <a:lnSpc>
                <a:spcPct val="150000"/>
              </a:lnSpc>
            </a:pPr>
            <a:r>
              <a:rPr lang="en-US" sz="2800" b="1" dirty="0">
                <a:solidFill>
                  <a:srgbClr val="610B4B"/>
                </a:solidFill>
              </a:rPr>
              <a:t>4. Set Intersection:</a:t>
            </a:r>
          </a:p>
          <a:p>
            <a:pPr algn="just">
              <a:lnSpc>
                <a:spcPct val="150000"/>
              </a:lnSpc>
              <a:buFont typeface="Arial" panose="020B0604020202020204" pitchFamily="34" charset="0"/>
              <a:buChar char="•"/>
            </a:pPr>
            <a:r>
              <a:rPr lang="en-US" sz="2000" dirty="0" smtClean="0">
                <a:solidFill>
                  <a:srgbClr val="000000"/>
                </a:solidFill>
              </a:rPr>
              <a:t> Suppose </a:t>
            </a:r>
            <a:r>
              <a:rPr lang="en-US" sz="2000" dirty="0">
                <a:solidFill>
                  <a:srgbClr val="000000"/>
                </a:solidFill>
              </a:rPr>
              <a:t>there are two tuples R and S. The set intersection operation contains all tuples that are in both R &amp; S.</a:t>
            </a:r>
          </a:p>
          <a:p>
            <a:pPr algn="just">
              <a:lnSpc>
                <a:spcPct val="150000"/>
              </a:lnSpc>
              <a:buFont typeface="Arial" panose="020B0604020202020204" pitchFamily="34" charset="0"/>
              <a:buChar char="•"/>
            </a:pPr>
            <a:r>
              <a:rPr lang="en-US" sz="2000" dirty="0" smtClean="0">
                <a:solidFill>
                  <a:srgbClr val="000000"/>
                </a:solidFill>
              </a:rPr>
              <a:t> It </a:t>
            </a:r>
            <a:r>
              <a:rPr lang="en-US" sz="2000" dirty="0">
                <a:solidFill>
                  <a:srgbClr val="000000"/>
                </a:solidFill>
              </a:rPr>
              <a:t>is denoted by intersection ∩.</a:t>
            </a:r>
          </a:p>
          <a:p>
            <a:pPr algn="just">
              <a:lnSpc>
                <a:spcPct val="150000"/>
              </a:lnSpc>
            </a:pPr>
            <a:r>
              <a:rPr lang="en-US" sz="2000" dirty="0">
                <a:solidFill>
                  <a:srgbClr val="000000"/>
                </a:solidFill>
              </a:rPr>
              <a:t>Notation: R ∩ S   </a:t>
            </a:r>
          </a:p>
          <a:p>
            <a:pPr algn="just">
              <a:lnSpc>
                <a:spcPct val="150000"/>
              </a:lnSpc>
            </a:pPr>
            <a:r>
              <a:rPr lang="en-US" sz="2000" b="1" dirty="0">
                <a:solidFill>
                  <a:srgbClr val="333333"/>
                </a:solidFill>
              </a:rPr>
              <a:t>Example:</a:t>
            </a:r>
            <a:r>
              <a:rPr lang="en-US" sz="2000" dirty="0">
                <a:solidFill>
                  <a:srgbClr val="333333"/>
                </a:solidFill>
              </a:rPr>
              <a:t> Using the above DEPOSITOR table and BORROW </a:t>
            </a:r>
            <a:r>
              <a:rPr lang="en-US" sz="2000" dirty="0" smtClean="0">
                <a:solidFill>
                  <a:srgbClr val="333333"/>
                </a:solidFill>
              </a:rPr>
              <a:t>table</a:t>
            </a:r>
          </a:p>
          <a:p>
            <a:endParaRPr lang="en-US" sz="2000" b="1" dirty="0" smtClean="0"/>
          </a:p>
          <a:p>
            <a:pPr>
              <a:lnSpc>
                <a:spcPct val="150000"/>
              </a:lnSpc>
            </a:pPr>
            <a:r>
              <a:rPr lang="en-US" sz="2000" b="1" dirty="0" smtClean="0"/>
              <a:t>Input</a:t>
            </a:r>
            <a:r>
              <a:rPr lang="en-US" sz="2000" b="1" dirty="0"/>
              <a:t>:</a:t>
            </a:r>
            <a:endParaRPr lang="en-US" sz="2000" dirty="0"/>
          </a:p>
          <a:p>
            <a:pPr>
              <a:lnSpc>
                <a:spcPct val="150000"/>
              </a:lnSpc>
            </a:pPr>
            <a:r>
              <a:rPr lang="en-US" sz="2000" dirty="0"/>
              <a:t>∏ CUSTOMER_NAME (BORROW) </a:t>
            </a:r>
            <a:r>
              <a:rPr lang="en-US" sz="2000" dirty="0" smtClean="0"/>
              <a:t>  ∩    </a:t>
            </a:r>
            <a:r>
              <a:rPr lang="en-US" sz="2000" dirty="0"/>
              <a:t> ∏ CUSTOMER_NAME (DEPOSITOR)  </a:t>
            </a:r>
          </a:p>
          <a:p>
            <a:pPr>
              <a:lnSpc>
                <a:spcPct val="150000"/>
              </a:lnSpc>
            </a:pPr>
            <a:r>
              <a:rPr lang="en-US" sz="2000" b="1" dirty="0"/>
              <a:t>Output</a:t>
            </a:r>
            <a:r>
              <a:rPr lang="en-US" sz="2000" b="1" dirty="0" smtClean="0"/>
              <a:t>:</a:t>
            </a:r>
            <a:endParaRPr lang="en-US" sz="2000" dirty="0"/>
          </a:p>
        </p:txBody>
      </p:sp>
      <p:pic>
        <p:nvPicPr>
          <p:cNvPr id="3" name="Picture 2"/>
          <p:cNvPicPr>
            <a:picLocks noChangeAspect="1"/>
          </p:cNvPicPr>
          <p:nvPr/>
        </p:nvPicPr>
        <p:blipFill>
          <a:blip r:embed="rId2"/>
          <a:stretch>
            <a:fillRect/>
          </a:stretch>
        </p:blipFill>
        <p:spPr>
          <a:xfrm>
            <a:off x="2029126" y="4354734"/>
            <a:ext cx="3124868" cy="2265986"/>
          </a:xfrm>
          <a:prstGeom prst="rect">
            <a:avLst/>
          </a:prstGeom>
          <a:ln>
            <a:solidFill>
              <a:schemeClr val="tx1"/>
            </a:solidFill>
          </a:ln>
        </p:spPr>
      </p:pic>
    </p:spTree>
    <p:extLst>
      <p:ext uri="{BB962C8B-B14F-4D97-AF65-F5344CB8AC3E}">
        <p14:creationId xmlns:p14="http://schemas.microsoft.com/office/powerpoint/2010/main" val="9786972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2202" y="133521"/>
            <a:ext cx="11790744" cy="4431983"/>
          </a:xfrm>
          <a:prstGeom prst="rect">
            <a:avLst/>
          </a:prstGeom>
        </p:spPr>
        <p:txBody>
          <a:bodyPr wrap="square">
            <a:spAutoFit/>
          </a:bodyPr>
          <a:lstStyle/>
          <a:p>
            <a:pPr algn="just">
              <a:lnSpc>
                <a:spcPct val="150000"/>
              </a:lnSpc>
            </a:pPr>
            <a:r>
              <a:rPr lang="en-US" sz="2800" b="1" dirty="0">
                <a:solidFill>
                  <a:srgbClr val="610B4B"/>
                </a:solidFill>
              </a:rPr>
              <a:t>5. Set Difference:</a:t>
            </a:r>
          </a:p>
          <a:p>
            <a:pPr algn="just">
              <a:lnSpc>
                <a:spcPct val="150000"/>
              </a:lnSpc>
              <a:buFont typeface="Arial" panose="020B0604020202020204" pitchFamily="34" charset="0"/>
              <a:buChar char="•"/>
            </a:pPr>
            <a:r>
              <a:rPr lang="en-US" sz="2000" dirty="0" smtClean="0">
                <a:solidFill>
                  <a:srgbClr val="000000"/>
                </a:solidFill>
              </a:rPr>
              <a:t> Suppose </a:t>
            </a:r>
            <a:r>
              <a:rPr lang="en-US" sz="2000" dirty="0">
                <a:solidFill>
                  <a:srgbClr val="000000"/>
                </a:solidFill>
              </a:rPr>
              <a:t>there are two tuples R and S. </a:t>
            </a:r>
            <a:endParaRPr lang="en-US" sz="2000" dirty="0" smtClean="0">
              <a:solidFill>
                <a:srgbClr val="000000"/>
              </a:solidFill>
            </a:endParaRPr>
          </a:p>
          <a:p>
            <a:pPr algn="just">
              <a:lnSpc>
                <a:spcPct val="150000"/>
              </a:lnSpc>
              <a:buFont typeface="Arial" panose="020B0604020202020204" pitchFamily="34" charset="0"/>
              <a:buChar char="•"/>
            </a:pPr>
            <a:r>
              <a:rPr lang="en-US" sz="2000" dirty="0">
                <a:solidFill>
                  <a:srgbClr val="000000"/>
                </a:solidFill>
              </a:rPr>
              <a:t> </a:t>
            </a:r>
            <a:r>
              <a:rPr lang="en-US" sz="2000" dirty="0" smtClean="0">
                <a:solidFill>
                  <a:srgbClr val="000000"/>
                </a:solidFill>
              </a:rPr>
              <a:t>The </a:t>
            </a:r>
            <a:r>
              <a:rPr lang="en-US" sz="2000" dirty="0">
                <a:solidFill>
                  <a:srgbClr val="000000"/>
                </a:solidFill>
              </a:rPr>
              <a:t>set intersection operation contains all tuples that are in R but not in S.</a:t>
            </a:r>
          </a:p>
          <a:p>
            <a:pPr algn="just">
              <a:lnSpc>
                <a:spcPct val="150000"/>
              </a:lnSpc>
              <a:buFont typeface="Arial" panose="020B0604020202020204" pitchFamily="34" charset="0"/>
              <a:buChar char="•"/>
            </a:pPr>
            <a:r>
              <a:rPr lang="en-US" sz="2000" dirty="0" smtClean="0">
                <a:solidFill>
                  <a:srgbClr val="000000"/>
                </a:solidFill>
              </a:rPr>
              <a:t> It </a:t>
            </a:r>
            <a:r>
              <a:rPr lang="en-US" sz="2000" dirty="0">
                <a:solidFill>
                  <a:srgbClr val="000000"/>
                </a:solidFill>
              </a:rPr>
              <a:t>is denoted by intersection minus </a:t>
            </a:r>
            <a:r>
              <a:rPr lang="en-US" sz="2000" dirty="0" smtClean="0">
                <a:solidFill>
                  <a:srgbClr val="000000"/>
                </a:solidFill>
              </a:rPr>
              <a:t>(-).</a:t>
            </a:r>
          </a:p>
          <a:p>
            <a:pPr algn="just">
              <a:lnSpc>
                <a:spcPct val="150000"/>
              </a:lnSpc>
              <a:buFont typeface="Arial" panose="020B0604020202020204" pitchFamily="34" charset="0"/>
              <a:buChar char="•"/>
            </a:pPr>
            <a:r>
              <a:rPr lang="en-US" sz="2000" dirty="0">
                <a:solidFill>
                  <a:srgbClr val="000000"/>
                </a:solidFill>
              </a:rPr>
              <a:t> </a:t>
            </a:r>
            <a:r>
              <a:rPr lang="en-US" sz="2000" dirty="0" smtClean="0">
                <a:solidFill>
                  <a:srgbClr val="000000"/>
                </a:solidFill>
              </a:rPr>
              <a:t>Notation</a:t>
            </a:r>
            <a:r>
              <a:rPr lang="en-US" sz="2000" dirty="0">
                <a:solidFill>
                  <a:srgbClr val="000000"/>
                </a:solidFill>
              </a:rPr>
              <a:t>: R - S  </a:t>
            </a:r>
          </a:p>
          <a:p>
            <a:pPr algn="just">
              <a:lnSpc>
                <a:spcPct val="150000"/>
              </a:lnSpc>
            </a:pPr>
            <a:r>
              <a:rPr lang="en-US" sz="2000" b="1" dirty="0">
                <a:solidFill>
                  <a:srgbClr val="333333"/>
                </a:solidFill>
              </a:rPr>
              <a:t>Example:</a:t>
            </a:r>
            <a:r>
              <a:rPr lang="en-US" sz="2000" dirty="0">
                <a:solidFill>
                  <a:srgbClr val="333333"/>
                </a:solidFill>
              </a:rPr>
              <a:t> Using the above DEPOSITOR table and BORROW </a:t>
            </a:r>
            <a:r>
              <a:rPr lang="en-US" sz="2000" dirty="0" smtClean="0">
                <a:solidFill>
                  <a:srgbClr val="333333"/>
                </a:solidFill>
              </a:rPr>
              <a:t>table</a:t>
            </a:r>
          </a:p>
          <a:p>
            <a:pPr>
              <a:lnSpc>
                <a:spcPct val="150000"/>
              </a:lnSpc>
            </a:pPr>
            <a:r>
              <a:rPr lang="en-US" sz="2000" b="1" dirty="0"/>
              <a:t>Input:</a:t>
            </a:r>
            <a:endParaRPr lang="en-US" sz="2000" dirty="0"/>
          </a:p>
          <a:p>
            <a:pPr>
              <a:lnSpc>
                <a:spcPct val="150000"/>
              </a:lnSpc>
            </a:pPr>
            <a:r>
              <a:rPr lang="en-US" sz="2000" dirty="0"/>
              <a:t>∏ CUSTOMER_NAME (BORROW) </a:t>
            </a:r>
            <a:r>
              <a:rPr lang="en-US" sz="2000" dirty="0" smtClean="0"/>
              <a:t>  -</a:t>
            </a:r>
            <a:r>
              <a:rPr lang="en-US" sz="2000" dirty="0"/>
              <a:t> </a:t>
            </a:r>
            <a:r>
              <a:rPr lang="en-US" sz="2000" dirty="0" smtClean="0"/>
              <a:t>   ∏</a:t>
            </a:r>
            <a:r>
              <a:rPr lang="en-US" sz="2000" dirty="0"/>
              <a:t> CUSTOMER_NAME (DEPOSITOR)  </a:t>
            </a:r>
          </a:p>
          <a:p>
            <a:pPr>
              <a:lnSpc>
                <a:spcPct val="150000"/>
              </a:lnSpc>
            </a:pPr>
            <a:r>
              <a:rPr lang="en-US" sz="2000" b="1" dirty="0"/>
              <a:t>Output</a:t>
            </a:r>
            <a:r>
              <a:rPr lang="en-US" sz="2000" b="1" dirty="0" smtClean="0"/>
              <a:t>:</a:t>
            </a:r>
            <a:endParaRPr lang="en-US" sz="2000" dirty="0"/>
          </a:p>
        </p:txBody>
      </p:sp>
      <p:pic>
        <p:nvPicPr>
          <p:cNvPr id="3" name="Picture 2"/>
          <p:cNvPicPr>
            <a:picLocks noChangeAspect="1"/>
          </p:cNvPicPr>
          <p:nvPr/>
        </p:nvPicPr>
        <p:blipFill>
          <a:blip r:embed="rId2"/>
          <a:stretch>
            <a:fillRect/>
          </a:stretch>
        </p:blipFill>
        <p:spPr>
          <a:xfrm>
            <a:off x="9044437" y="1691963"/>
            <a:ext cx="2510862" cy="3246804"/>
          </a:xfrm>
          <a:prstGeom prst="rect">
            <a:avLst/>
          </a:prstGeom>
          <a:ln>
            <a:solidFill>
              <a:schemeClr val="tx1"/>
            </a:solidFill>
          </a:ln>
        </p:spPr>
      </p:pic>
      <p:sp>
        <p:nvSpPr>
          <p:cNvPr id="4" name="Rectangle 1"/>
          <p:cNvSpPr>
            <a:spLocks noChangeArrowheads="1"/>
          </p:cNvSpPr>
          <p:nvPr/>
        </p:nvSpPr>
        <p:spPr bwMode="auto">
          <a:xfrm>
            <a:off x="212202" y="5527713"/>
            <a:ext cx="9134807" cy="969496"/>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smtClean="0">
                <a:ln>
                  <a:noFill/>
                </a:ln>
                <a:solidFill>
                  <a:srgbClr val="000000"/>
                </a:solidFill>
                <a:effectLst/>
                <a:latin typeface="+mn-lt"/>
              </a:rPr>
              <a:t>∏ </a:t>
            </a:r>
            <a:r>
              <a:rPr kumimoji="0" lang="en-US" altLang="en-US" sz="2000" b="0" i="0" u="none" strike="noStrike" cap="none" normalizeH="0" baseline="-30000" smtClean="0">
                <a:ln>
                  <a:noFill/>
                </a:ln>
                <a:solidFill>
                  <a:srgbClr val="000000"/>
                </a:solidFill>
                <a:effectLst/>
                <a:latin typeface="+mn-lt"/>
              </a:rPr>
              <a:t>author</a:t>
            </a:r>
            <a:r>
              <a:rPr kumimoji="0" lang="en-US" altLang="en-US" sz="2000" b="0" i="0" u="none" strike="noStrike" cap="none" normalizeH="0" baseline="0" smtClean="0">
                <a:ln>
                  <a:noFill/>
                </a:ln>
                <a:solidFill>
                  <a:srgbClr val="000000"/>
                </a:solidFill>
                <a:effectLst/>
                <a:latin typeface="+mn-lt"/>
              </a:rPr>
              <a:t> (Books) − ∏ </a:t>
            </a:r>
            <a:r>
              <a:rPr kumimoji="0" lang="en-US" altLang="en-US" sz="2000" b="0" i="0" u="none" strike="noStrike" cap="none" normalizeH="0" baseline="-30000" smtClean="0">
                <a:ln>
                  <a:noFill/>
                </a:ln>
                <a:solidFill>
                  <a:srgbClr val="000000"/>
                </a:solidFill>
                <a:effectLst/>
                <a:latin typeface="+mn-lt"/>
              </a:rPr>
              <a:t>author</a:t>
            </a:r>
            <a:r>
              <a:rPr kumimoji="0" lang="en-US" altLang="en-US" sz="2000" b="0" i="0" u="none" strike="noStrike" cap="none" normalizeH="0" baseline="0" smtClean="0">
                <a:ln>
                  <a:noFill/>
                </a:ln>
                <a:solidFill>
                  <a:srgbClr val="000000"/>
                </a:solidFill>
                <a:effectLst/>
                <a:latin typeface="+mn-lt"/>
              </a:rPr>
              <a:t> (Articles) </a:t>
            </a:r>
            <a:endParaRPr kumimoji="0" lang="en-US" altLang="en-US" sz="2000" b="0" i="0" u="none" strike="noStrike" cap="none" normalizeH="0" baseline="0" smtClean="0">
              <a:ln>
                <a:noFill/>
              </a:ln>
              <a:solidFill>
                <a:schemeClr val="tx1"/>
              </a:solidFill>
              <a:effectLst/>
              <a:latin typeface="+mn-lt"/>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smtClean="0">
                <a:ln>
                  <a:noFill/>
                </a:ln>
                <a:solidFill>
                  <a:srgbClr val="000000"/>
                </a:solidFill>
                <a:effectLst/>
                <a:latin typeface="+mn-lt"/>
              </a:rPr>
              <a:t>Output</a:t>
            </a:r>
            <a:r>
              <a:rPr kumimoji="0" lang="en-US" altLang="en-US" sz="2000" b="0" i="0" u="none" strike="noStrike" cap="none" normalizeH="0" baseline="0" smtClean="0">
                <a:ln>
                  <a:noFill/>
                </a:ln>
                <a:solidFill>
                  <a:srgbClr val="000000"/>
                </a:solidFill>
                <a:effectLst/>
                <a:latin typeface="+mn-lt"/>
              </a:rPr>
              <a:t> − Provides the name of authors who have written books but not articles.</a:t>
            </a:r>
            <a:endParaRPr kumimoji="0" lang="en-US" altLang="en-US" sz="2000" b="0" i="0" u="none" strike="noStrike" cap="none" normalizeH="0" baseline="0" smtClean="0">
              <a:ln>
                <a:noFill/>
              </a:ln>
              <a:solidFill>
                <a:schemeClr val="tx1"/>
              </a:solidFill>
              <a:effectLst/>
              <a:latin typeface="+mn-lt"/>
            </a:endParaRPr>
          </a:p>
        </p:txBody>
      </p:sp>
      <p:sp>
        <p:nvSpPr>
          <p:cNvPr id="5" name="Rectangle 4"/>
          <p:cNvSpPr/>
          <p:nvPr/>
        </p:nvSpPr>
        <p:spPr>
          <a:xfrm>
            <a:off x="300176" y="4863908"/>
            <a:ext cx="1059521" cy="369332"/>
          </a:xfrm>
          <a:prstGeom prst="rect">
            <a:avLst/>
          </a:prstGeom>
        </p:spPr>
        <p:txBody>
          <a:bodyPr wrap="none">
            <a:spAutoFit/>
          </a:bodyPr>
          <a:lstStyle/>
          <a:p>
            <a:r>
              <a:rPr lang="en-US" b="1" dirty="0">
                <a:solidFill>
                  <a:srgbClr val="333333"/>
                </a:solidFill>
              </a:rPr>
              <a:t>Example:</a:t>
            </a:r>
            <a:endParaRPr lang="en-US" dirty="0"/>
          </a:p>
        </p:txBody>
      </p:sp>
    </p:spTree>
    <p:extLst>
      <p:ext uri="{BB962C8B-B14F-4D97-AF65-F5344CB8AC3E}">
        <p14:creationId xmlns:p14="http://schemas.microsoft.com/office/powerpoint/2010/main" val="46268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8978" y="804231"/>
            <a:ext cx="9771962" cy="923330"/>
          </a:xfrm>
          <a:prstGeom prst="rect">
            <a:avLst/>
          </a:prstGeom>
          <a:noFill/>
        </p:spPr>
        <p:txBody>
          <a:bodyPr wrap="square" rtlCol="0">
            <a:spAutoFit/>
          </a:bodyPr>
          <a:lstStyle/>
          <a:p>
            <a:pPr algn="just"/>
            <a:r>
              <a:rPr lang="en-US" dirty="0">
                <a:solidFill>
                  <a:schemeClr val="bg1">
                    <a:lumMod val="10000"/>
                  </a:schemeClr>
                </a:solidFill>
              </a:rPr>
              <a:t>The relational model in </a:t>
            </a:r>
            <a:r>
              <a:rPr lang="en-US" dirty="0">
                <a:solidFill>
                  <a:schemeClr val="bg1">
                    <a:lumMod val="10000"/>
                  </a:schemeClr>
                </a:solidFill>
                <a:hlinkClick r:id="rId2">
                  <a:extLst>
                    <a:ext uri="{A12FA001-AC4F-418D-AE19-62706E023703}">
                      <ahyp:hlinkClr xmlns="" xmlns:ahyp="http://schemas.microsoft.com/office/drawing/2018/hyperlinkcolor" xmlns:lc="http://schemas.openxmlformats.org/drawingml/2006/lockedCanvas" val="tx"/>
                    </a:ext>
                  </a:extLst>
                </a:hlinkClick>
              </a:rPr>
              <a:t>DBMS</a:t>
            </a:r>
            <a:r>
              <a:rPr lang="en-US" dirty="0">
                <a:solidFill>
                  <a:schemeClr val="bg1">
                    <a:lumMod val="10000"/>
                  </a:schemeClr>
                </a:solidFill>
              </a:rPr>
              <a:t> is an abstract model used to organize and manage the data stored in a database. It stores data in two-dimensional inter-related tables, also known as relations in which each row represents an entity and each column represents the properties of the entity.</a:t>
            </a:r>
          </a:p>
        </p:txBody>
      </p:sp>
    </p:spTree>
    <p:extLst>
      <p:ext uri="{BB962C8B-B14F-4D97-AF65-F5344CB8AC3E}">
        <p14:creationId xmlns:p14="http://schemas.microsoft.com/office/powerpoint/2010/main" val="4100275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328" y="260447"/>
            <a:ext cx="11802319" cy="4062651"/>
          </a:xfrm>
          <a:prstGeom prst="rect">
            <a:avLst/>
          </a:prstGeom>
        </p:spPr>
        <p:txBody>
          <a:bodyPr wrap="square">
            <a:spAutoFit/>
          </a:bodyPr>
          <a:lstStyle/>
          <a:p>
            <a:pPr algn="just">
              <a:lnSpc>
                <a:spcPct val="150000"/>
              </a:lnSpc>
            </a:pPr>
            <a:r>
              <a:rPr lang="en-US" sz="2800" b="1" dirty="0">
                <a:solidFill>
                  <a:srgbClr val="610B4B"/>
                </a:solidFill>
              </a:rPr>
              <a:t>6. Cartesian product</a:t>
            </a:r>
          </a:p>
          <a:p>
            <a:pPr algn="just">
              <a:lnSpc>
                <a:spcPct val="150000"/>
              </a:lnSpc>
              <a:buFont typeface="Arial" panose="020B0604020202020204" pitchFamily="34" charset="0"/>
              <a:buChar char="•"/>
            </a:pPr>
            <a:r>
              <a:rPr lang="en-US" dirty="0" smtClean="0">
                <a:solidFill>
                  <a:srgbClr val="000000"/>
                </a:solidFill>
              </a:rPr>
              <a:t> </a:t>
            </a:r>
            <a:r>
              <a:rPr lang="en-US" sz="2400" dirty="0" smtClean="0">
                <a:solidFill>
                  <a:srgbClr val="000000"/>
                </a:solidFill>
              </a:rPr>
              <a:t>The </a:t>
            </a:r>
            <a:r>
              <a:rPr lang="en-US" sz="2400" dirty="0">
                <a:solidFill>
                  <a:srgbClr val="000000"/>
                </a:solidFill>
              </a:rPr>
              <a:t>Cartesian product is used to combine each row in one table with each row in the other table. </a:t>
            </a:r>
            <a:endParaRPr lang="en-US" sz="2400" dirty="0" smtClean="0">
              <a:solidFill>
                <a:srgbClr val="000000"/>
              </a:solidFill>
            </a:endParaRPr>
          </a:p>
          <a:p>
            <a:pPr algn="just">
              <a:lnSpc>
                <a:spcPct val="150000"/>
              </a:lnSpc>
              <a:buFont typeface="Arial" panose="020B0604020202020204" pitchFamily="34" charset="0"/>
              <a:buChar char="•"/>
            </a:pPr>
            <a:r>
              <a:rPr lang="en-US" sz="2400" dirty="0">
                <a:solidFill>
                  <a:srgbClr val="000000"/>
                </a:solidFill>
              </a:rPr>
              <a:t> </a:t>
            </a:r>
            <a:r>
              <a:rPr lang="en-US" sz="2400" dirty="0" smtClean="0">
                <a:solidFill>
                  <a:srgbClr val="000000"/>
                </a:solidFill>
              </a:rPr>
              <a:t>It </a:t>
            </a:r>
            <a:r>
              <a:rPr lang="en-US" sz="2400" dirty="0">
                <a:solidFill>
                  <a:srgbClr val="000000"/>
                </a:solidFill>
              </a:rPr>
              <a:t>is also known as a </a:t>
            </a:r>
            <a:r>
              <a:rPr lang="en-US" sz="2400" b="1" dirty="0">
                <a:solidFill>
                  <a:srgbClr val="000000"/>
                </a:solidFill>
              </a:rPr>
              <a:t>cross product</a:t>
            </a:r>
            <a:r>
              <a:rPr lang="en-US" sz="2400" dirty="0">
                <a:solidFill>
                  <a:srgbClr val="000000"/>
                </a:solidFill>
              </a:rPr>
              <a:t>.</a:t>
            </a:r>
          </a:p>
          <a:p>
            <a:pPr algn="just">
              <a:lnSpc>
                <a:spcPct val="150000"/>
              </a:lnSpc>
              <a:buFont typeface="Arial" panose="020B0604020202020204" pitchFamily="34" charset="0"/>
              <a:buChar char="•"/>
            </a:pPr>
            <a:r>
              <a:rPr lang="en-US" sz="2400" dirty="0" smtClean="0">
                <a:solidFill>
                  <a:srgbClr val="000000"/>
                </a:solidFill>
              </a:rPr>
              <a:t> It </a:t>
            </a:r>
            <a:r>
              <a:rPr lang="en-US" sz="2400" dirty="0">
                <a:solidFill>
                  <a:srgbClr val="000000"/>
                </a:solidFill>
              </a:rPr>
              <a:t>is denoted by X.</a:t>
            </a:r>
          </a:p>
          <a:p>
            <a:pPr algn="just">
              <a:lnSpc>
                <a:spcPct val="150000"/>
              </a:lnSpc>
            </a:pPr>
            <a:r>
              <a:rPr lang="en-US" sz="2400" dirty="0">
                <a:solidFill>
                  <a:srgbClr val="000000"/>
                </a:solidFill>
              </a:rPr>
              <a:t>Notation: </a:t>
            </a:r>
            <a:r>
              <a:rPr lang="en-US" sz="2400" dirty="0" smtClean="0">
                <a:solidFill>
                  <a:srgbClr val="000000"/>
                </a:solidFill>
              </a:rPr>
              <a:t>R</a:t>
            </a:r>
            <a:r>
              <a:rPr lang="en-US" sz="2400" dirty="0">
                <a:solidFill>
                  <a:srgbClr val="000000"/>
                </a:solidFill>
              </a:rPr>
              <a:t> X </a:t>
            </a:r>
            <a:r>
              <a:rPr lang="en-US" sz="2400" dirty="0" smtClean="0">
                <a:solidFill>
                  <a:srgbClr val="000000"/>
                </a:solidFill>
              </a:rPr>
              <a:t>S</a:t>
            </a:r>
            <a:r>
              <a:rPr lang="en-US" sz="2400" dirty="0">
                <a:solidFill>
                  <a:srgbClr val="000000"/>
                </a:solidFill>
              </a:rPr>
              <a:t>  </a:t>
            </a:r>
          </a:p>
          <a:p>
            <a:pPr algn="just">
              <a:lnSpc>
                <a:spcPct val="150000"/>
              </a:lnSpc>
            </a:pPr>
            <a:r>
              <a:rPr lang="en-US" sz="2400" dirty="0">
                <a:solidFill>
                  <a:srgbClr val="610B4B"/>
                </a:solidFill>
              </a:rPr>
              <a:t>Example:</a:t>
            </a:r>
            <a:endParaRPr lang="en-US" sz="2400" b="0" i="0" dirty="0">
              <a:solidFill>
                <a:srgbClr val="610B4B"/>
              </a:solidFill>
              <a:effectLst/>
            </a:endParaRPr>
          </a:p>
        </p:txBody>
      </p:sp>
      <p:sp>
        <p:nvSpPr>
          <p:cNvPr id="3" name="Rectangle 1"/>
          <p:cNvSpPr>
            <a:spLocks noChangeArrowheads="1"/>
          </p:cNvSpPr>
          <p:nvPr/>
        </p:nvSpPr>
        <p:spPr bwMode="auto">
          <a:xfrm>
            <a:off x="1421176" y="3691391"/>
            <a:ext cx="10223653" cy="2897396"/>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200000"/>
              </a:lnSpc>
              <a:spcBef>
                <a:spcPct val="0"/>
              </a:spcBef>
              <a:spcAft>
                <a:spcPct val="0"/>
              </a:spcAft>
              <a:buClrTx/>
              <a:buSzTx/>
              <a:buFontTx/>
              <a:buNone/>
              <a:tabLst/>
            </a:pPr>
            <a:r>
              <a:rPr kumimoji="0" lang="en-US" altLang="en-US" sz="2400" b="0" i="0" u="none" strike="noStrike" cap="none" normalizeH="0" baseline="0" smtClean="0">
                <a:ln>
                  <a:noFill/>
                </a:ln>
                <a:solidFill>
                  <a:srgbClr val="000000"/>
                </a:solidFill>
                <a:effectLst/>
                <a:latin typeface="+mn-lt"/>
              </a:rPr>
              <a:t>r Χ s = { q t | q ∈ r and t ∈ s}</a:t>
            </a:r>
          </a:p>
          <a:p>
            <a:pPr marL="0" marR="0" lvl="0" indent="0" algn="just" defTabSz="914400" rtl="0" eaLnBrk="0" fontAlgn="base" latinLnBrk="0" hangingPunct="0">
              <a:lnSpc>
                <a:spcPct val="200000"/>
              </a:lnSpc>
              <a:spcBef>
                <a:spcPct val="0"/>
              </a:spcBef>
              <a:spcAft>
                <a:spcPct val="0"/>
              </a:spcAft>
              <a:buClrTx/>
              <a:buSzTx/>
              <a:buFontTx/>
              <a:buNone/>
              <a:tabLst/>
            </a:pPr>
            <a:r>
              <a:rPr kumimoji="0" lang="en-US" altLang="en-US" sz="2400" b="0" i="0" u="none" strike="noStrike" cap="none" normalizeH="0" baseline="0" smtClean="0">
                <a:ln>
                  <a:noFill/>
                </a:ln>
                <a:solidFill>
                  <a:srgbClr val="000000"/>
                </a:solidFill>
                <a:effectLst/>
                <a:latin typeface="+mn-lt"/>
              </a:rPr>
              <a:t>σ</a:t>
            </a:r>
            <a:r>
              <a:rPr kumimoji="0" lang="en-US" altLang="en-US" sz="2400" b="0" i="0" u="none" strike="noStrike" cap="none" normalizeH="0" baseline="-30000" smtClean="0">
                <a:ln>
                  <a:noFill/>
                </a:ln>
                <a:solidFill>
                  <a:srgbClr val="000000"/>
                </a:solidFill>
                <a:effectLst/>
                <a:latin typeface="+mn-lt"/>
              </a:rPr>
              <a:t>author = 'tutorialspoint'</a:t>
            </a:r>
            <a:r>
              <a:rPr kumimoji="0" lang="en-US" altLang="en-US" sz="2400" b="0" i="0" u="none" strike="noStrike" cap="none" normalizeH="0" baseline="0" smtClean="0">
                <a:ln>
                  <a:noFill/>
                </a:ln>
                <a:solidFill>
                  <a:srgbClr val="000000"/>
                </a:solidFill>
                <a:effectLst/>
                <a:latin typeface="+mn-lt"/>
              </a:rPr>
              <a:t>(Books Χ Articles) </a:t>
            </a:r>
            <a:endParaRPr kumimoji="0" lang="en-US" altLang="en-US" sz="2400" b="0" i="0" u="none" strike="noStrike" cap="none" normalizeH="0" baseline="0" smtClean="0">
              <a:ln>
                <a:noFill/>
              </a:ln>
              <a:solidFill>
                <a:schemeClr val="tx1"/>
              </a:solidFill>
              <a:effectLst/>
              <a:latin typeface="+mn-lt"/>
            </a:endParaRPr>
          </a:p>
          <a:p>
            <a:pPr marL="0" marR="0" lvl="0" indent="0" algn="just" defTabSz="914400" rtl="0" eaLnBrk="0" fontAlgn="base" latinLnBrk="0" hangingPunct="0">
              <a:lnSpc>
                <a:spcPct val="200000"/>
              </a:lnSpc>
              <a:spcBef>
                <a:spcPct val="0"/>
              </a:spcBef>
              <a:spcAft>
                <a:spcPct val="0"/>
              </a:spcAft>
              <a:buClrTx/>
              <a:buSzTx/>
              <a:buFontTx/>
              <a:buNone/>
              <a:tabLst/>
            </a:pPr>
            <a:r>
              <a:rPr kumimoji="0" lang="en-US" altLang="en-US" sz="2400" b="1" i="0" u="none" strike="noStrike" cap="none" normalizeH="0" baseline="0" smtClean="0">
                <a:ln>
                  <a:noFill/>
                </a:ln>
                <a:solidFill>
                  <a:srgbClr val="000000"/>
                </a:solidFill>
                <a:effectLst/>
                <a:latin typeface="+mn-lt"/>
              </a:rPr>
              <a:t>Output</a:t>
            </a:r>
            <a:r>
              <a:rPr kumimoji="0" lang="en-US" altLang="en-US" sz="2400" b="0" i="0" u="none" strike="noStrike" cap="none" normalizeH="0" baseline="0" smtClean="0">
                <a:ln>
                  <a:noFill/>
                </a:ln>
                <a:solidFill>
                  <a:srgbClr val="000000"/>
                </a:solidFill>
                <a:effectLst/>
                <a:latin typeface="+mn-lt"/>
              </a:rPr>
              <a:t> − Yields a relation, which shows all the books and articles written by tutorialspoint.</a:t>
            </a:r>
            <a:endParaRPr kumimoji="0" lang="en-US" altLang="en-US" sz="2400" b="0" i="0" u="none" strike="noStrike" cap="none" normalizeH="0" baseline="0" smtClean="0">
              <a:ln>
                <a:noFill/>
              </a:ln>
              <a:solidFill>
                <a:schemeClr val="tx1"/>
              </a:solidFill>
              <a:effectLst/>
              <a:latin typeface="+mn-lt"/>
            </a:endParaRPr>
          </a:p>
        </p:txBody>
      </p:sp>
    </p:spTree>
    <p:extLst>
      <p:ext uri="{BB962C8B-B14F-4D97-AF65-F5344CB8AC3E}">
        <p14:creationId xmlns:p14="http://schemas.microsoft.com/office/powerpoint/2010/main" val="42568859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8586" y="738217"/>
            <a:ext cx="6448425" cy="1657350"/>
          </a:xfrm>
          <a:prstGeom prst="rect">
            <a:avLst/>
          </a:prstGeom>
          <a:ln>
            <a:solidFill>
              <a:schemeClr val="tx1"/>
            </a:solidFill>
          </a:ln>
        </p:spPr>
      </p:pic>
      <p:pic>
        <p:nvPicPr>
          <p:cNvPr id="3" name="Picture 2"/>
          <p:cNvPicPr>
            <a:picLocks noChangeAspect="1"/>
          </p:cNvPicPr>
          <p:nvPr/>
        </p:nvPicPr>
        <p:blipFill>
          <a:blip r:embed="rId3"/>
          <a:stretch>
            <a:fillRect/>
          </a:stretch>
        </p:blipFill>
        <p:spPr>
          <a:xfrm>
            <a:off x="6933235" y="681067"/>
            <a:ext cx="4876800" cy="1714500"/>
          </a:xfrm>
          <a:prstGeom prst="rect">
            <a:avLst/>
          </a:prstGeom>
          <a:ln>
            <a:solidFill>
              <a:srgbClr val="FF0000"/>
            </a:solidFill>
          </a:ln>
        </p:spPr>
      </p:pic>
      <p:pic>
        <p:nvPicPr>
          <p:cNvPr id="4" name="Picture 3"/>
          <p:cNvPicPr>
            <a:picLocks noChangeAspect="1"/>
          </p:cNvPicPr>
          <p:nvPr/>
        </p:nvPicPr>
        <p:blipFill>
          <a:blip r:embed="rId4"/>
          <a:stretch>
            <a:fillRect/>
          </a:stretch>
        </p:blipFill>
        <p:spPr>
          <a:xfrm>
            <a:off x="4218610" y="2605328"/>
            <a:ext cx="7591425" cy="4124325"/>
          </a:xfrm>
          <a:prstGeom prst="rect">
            <a:avLst/>
          </a:prstGeom>
          <a:ln>
            <a:solidFill>
              <a:srgbClr val="0070C0"/>
            </a:solidFill>
          </a:ln>
        </p:spPr>
      </p:pic>
      <p:sp>
        <p:nvSpPr>
          <p:cNvPr id="5" name="Rectangle 4"/>
          <p:cNvSpPr/>
          <p:nvPr/>
        </p:nvSpPr>
        <p:spPr>
          <a:xfrm>
            <a:off x="128586" y="3349300"/>
            <a:ext cx="3934128" cy="2031325"/>
          </a:xfrm>
          <a:prstGeom prst="rect">
            <a:avLst/>
          </a:prstGeom>
        </p:spPr>
        <p:txBody>
          <a:bodyPr wrap="square">
            <a:spAutoFit/>
          </a:bodyPr>
          <a:lstStyle/>
          <a:p>
            <a:pPr algn="just">
              <a:lnSpc>
                <a:spcPct val="150000"/>
              </a:lnSpc>
            </a:pPr>
            <a:r>
              <a:rPr lang="en-US" sz="2000" b="1" dirty="0">
                <a:solidFill>
                  <a:srgbClr val="333333"/>
                </a:solidFill>
              </a:rPr>
              <a:t>Input:</a:t>
            </a:r>
            <a:endParaRPr lang="en-US" sz="2000" dirty="0">
              <a:solidFill>
                <a:srgbClr val="333333"/>
              </a:solidFill>
            </a:endParaRPr>
          </a:p>
          <a:p>
            <a:pPr algn="just">
              <a:lnSpc>
                <a:spcPct val="150000"/>
              </a:lnSpc>
            </a:pPr>
            <a:r>
              <a:rPr lang="en-US" sz="2400" dirty="0">
                <a:solidFill>
                  <a:srgbClr val="000000"/>
                </a:solidFill>
              </a:rPr>
              <a:t>EMPLOYEE </a:t>
            </a:r>
            <a:r>
              <a:rPr lang="en-US" sz="2400" dirty="0" smtClean="0">
                <a:solidFill>
                  <a:srgbClr val="000000"/>
                </a:solidFill>
              </a:rPr>
              <a:t>   X</a:t>
            </a:r>
            <a:r>
              <a:rPr lang="en-US" sz="2400" dirty="0">
                <a:solidFill>
                  <a:srgbClr val="000000"/>
                </a:solidFill>
              </a:rPr>
              <a:t> </a:t>
            </a:r>
            <a:r>
              <a:rPr lang="en-US" sz="2400" dirty="0" smtClean="0">
                <a:solidFill>
                  <a:srgbClr val="000000"/>
                </a:solidFill>
              </a:rPr>
              <a:t>   DEPARTMENT</a:t>
            </a:r>
            <a:r>
              <a:rPr lang="en-US" sz="2000" dirty="0">
                <a:solidFill>
                  <a:srgbClr val="000000"/>
                </a:solidFill>
              </a:rPr>
              <a:t>  </a:t>
            </a:r>
          </a:p>
          <a:p>
            <a:pPr algn="just">
              <a:lnSpc>
                <a:spcPct val="150000"/>
              </a:lnSpc>
            </a:pPr>
            <a:r>
              <a:rPr lang="en-US" sz="2000" b="1" dirty="0">
                <a:solidFill>
                  <a:srgbClr val="333333"/>
                </a:solidFill>
              </a:rPr>
              <a:t>Output:</a:t>
            </a:r>
            <a:endParaRPr lang="en-US" sz="2000" b="0" i="0" dirty="0">
              <a:solidFill>
                <a:srgbClr val="333333"/>
              </a:solidFill>
              <a:effectLst/>
            </a:endParaRPr>
          </a:p>
        </p:txBody>
      </p:sp>
      <p:sp>
        <p:nvSpPr>
          <p:cNvPr id="6" name="Rectangle 5"/>
          <p:cNvSpPr/>
          <p:nvPr/>
        </p:nvSpPr>
        <p:spPr>
          <a:xfrm>
            <a:off x="1899895" y="311735"/>
            <a:ext cx="1467068" cy="369332"/>
          </a:xfrm>
          <a:prstGeom prst="rect">
            <a:avLst/>
          </a:prstGeom>
        </p:spPr>
        <p:txBody>
          <a:bodyPr wrap="none">
            <a:spAutoFit/>
          </a:bodyPr>
          <a:lstStyle/>
          <a:p>
            <a:r>
              <a:rPr lang="en-US" b="1" dirty="0">
                <a:solidFill>
                  <a:srgbClr val="333333"/>
                </a:solidFill>
                <a:latin typeface="inter-bold"/>
              </a:rPr>
              <a:t>EMPLOYEE</a:t>
            </a:r>
            <a:endParaRPr lang="en-US" dirty="0"/>
          </a:p>
        </p:txBody>
      </p:sp>
      <p:sp>
        <p:nvSpPr>
          <p:cNvPr id="7" name="Rectangle 6"/>
          <p:cNvSpPr/>
          <p:nvPr/>
        </p:nvSpPr>
        <p:spPr>
          <a:xfrm>
            <a:off x="8014322" y="206855"/>
            <a:ext cx="1770549" cy="369332"/>
          </a:xfrm>
          <a:prstGeom prst="rect">
            <a:avLst/>
          </a:prstGeom>
        </p:spPr>
        <p:txBody>
          <a:bodyPr wrap="none">
            <a:spAutoFit/>
          </a:bodyPr>
          <a:lstStyle/>
          <a:p>
            <a:r>
              <a:rPr lang="en-US" b="1" dirty="0">
                <a:solidFill>
                  <a:srgbClr val="333333"/>
                </a:solidFill>
                <a:latin typeface="inter-bold"/>
              </a:rPr>
              <a:t>DEPARTMENT</a:t>
            </a:r>
            <a:endParaRPr lang="en-US" dirty="0"/>
          </a:p>
        </p:txBody>
      </p:sp>
    </p:spTree>
    <p:extLst>
      <p:ext uri="{BB962C8B-B14F-4D97-AF65-F5344CB8AC3E}">
        <p14:creationId xmlns:p14="http://schemas.microsoft.com/office/powerpoint/2010/main" val="2422017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0628" y="236900"/>
            <a:ext cx="11617124" cy="3231654"/>
          </a:xfrm>
          <a:prstGeom prst="rect">
            <a:avLst/>
          </a:prstGeom>
        </p:spPr>
        <p:txBody>
          <a:bodyPr wrap="square">
            <a:spAutoFit/>
          </a:bodyPr>
          <a:lstStyle/>
          <a:p>
            <a:pPr algn="just">
              <a:lnSpc>
                <a:spcPct val="150000"/>
              </a:lnSpc>
            </a:pPr>
            <a:r>
              <a:rPr lang="en-US" sz="2800" b="1" dirty="0">
                <a:solidFill>
                  <a:srgbClr val="610B4B"/>
                </a:solidFill>
              </a:rPr>
              <a:t>7. Rename Operation:</a:t>
            </a:r>
          </a:p>
          <a:p>
            <a:pPr marL="342900" indent="-342900" algn="just">
              <a:lnSpc>
                <a:spcPct val="150000"/>
              </a:lnSpc>
              <a:buFont typeface="Arial" panose="020B0604020202020204" pitchFamily="34" charset="0"/>
              <a:buChar char="•"/>
            </a:pPr>
            <a:r>
              <a:rPr lang="en-US" sz="2400" dirty="0">
                <a:solidFill>
                  <a:srgbClr val="333333"/>
                </a:solidFill>
              </a:rPr>
              <a:t>The rename operation is used to rename the output relation. </a:t>
            </a:r>
            <a:endParaRPr lang="en-US" sz="2400" dirty="0" smtClean="0">
              <a:solidFill>
                <a:srgbClr val="333333"/>
              </a:solidFill>
            </a:endParaRPr>
          </a:p>
          <a:p>
            <a:pPr marL="342900" indent="-342900" algn="just">
              <a:lnSpc>
                <a:spcPct val="150000"/>
              </a:lnSpc>
              <a:buFont typeface="Arial" panose="020B0604020202020204" pitchFamily="34" charset="0"/>
              <a:buChar char="•"/>
            </a:pPr>
            <a:r>
              <a:rPr lang="en-US" sz="2400" dirty="0" smtClean="0">
                <a:solidFill>
                  <a:srgbClr val="333333"/>
                </a:solidFill>
              </a:rPr>
              <a:t>It </a:t>
            </a:r>
            <a:r>
              <a:rPr lang="en-US" sz="2400" dirty="0">
                <a:solidFill>
                  <a:srgbClr val="333333"/>
                </a:solidFill>
              </a:rPr>
              <a:t>is denoted by </a:t>
            </a:r>
            <a:r>
              <a:rPr lang="en-US" sz="2400" b="1" dirty="0">
                <a:solidFill>
                  <a:srgbClr val="333333"/>
                </a:solidFill>
              </a:rPr>
              <a:t>rho</a:t>
            </a:r>
            <a:r>
              <a:rPr lang="en-US" sz="2400" dirty="0">
                <a:solidFill>
                  <a:srgbClr val="333333"/>
                </a:solidFill>
              </a:rPr>
              <a:t> (ρ).</a:t>
            </a:r>
          </a:p>
          <a:p>
            <a:pPr algn="just">
              <a:lnSpc>
                <a:spcPct val="150000"/>
              </a:lnSpc>
            </a:pPr>
            <a:r>
              <a:rPr lang="en-US" sz="2400" b="1" dirty="0">
                <a:solidFill>
                  <a:srgbClr val="333333"/>
                </a:solidFill>
              </a:rPr>
              <a:t>Example:</a:t>
            </a:r>
            <a:r>
              <a:rPr lang="en-US" sz="2400" dirty="0">
                <a:solidFill>
                  <a:srgbClr val="333333"/>
                </a:solidFill>
              </a:rPr>
              <a:t> We can use the rename operator to rename STUDENT relation to STUDENT1.</a:t>
            </a:r>
          </a:p>
          <a:p>
            <a:pPr algn="just">
              <a:lnSpc>
                <a:spcPct val="150000"/>
              </a:lnSpc>
            </a:pPr>
            <a:r>
              <a:rPr lang="en-US" sz="3600" dirty="0">
                <a:solidFill>
                  <a:srgbClr val="333333"/>
                </a:solidFill>
              </a:rPr>
              <a:t>ρ</a:t>
            </a:r>
            <a:r>
              <a:rPr lang="en-US" sz="2800" dirty="0" smtClean="0">
                <a:solidFill>
                  <a:srgbClr val="000000"/>
                </a:solidFill>
              </a:rPr>
              <a:t> (</a:t>
            </a:r>
            <a:r>
              <a:rPr lang="en-US" sz="2800" dirty="0">
                <a:solidFill>
                  <a:srgbClr val="000000"/>
                </a:solidFill>
              </a:rPr>
              <a:t>STUDENT1, STUDENT)  </a:t>
            </a:r>
            <a:endParaRPr lang="en-US" sz="2800" i="0" dirty="0">
              <a:solidFill>
                <a:srgbClr val="000000"/>
              </a:solidFill>
              <a:effectLst/>
            </a:endParaRPr>
          </a:p>
        </p:txBody>
      </p:sp>
    </p:spTree>
    <p:extLst>
      <p:ext uri="{BB962C8B-B14F-4D97-AF65-F5344CB8AC3E}">
        <p14:creationId xmlns:p14="http://schemas.microsoft.com/office/powerpoint/2010/main" val="37361139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2825" y="271238"/>
            <a:ext cx="11003132" cy="3693319"/>
          </a:xfrm>
          <a:prstGeom prst="rect">
            <a:avLst/>
          </a:prstGeom>
        </p:spPr>
        <p:txBody>
          <a:bodyPr wrap="square">
            <a:spAutoFit/>
          </a:bodyPr>
          <a:lstStyle/>
          <a:p>
            <a:pPr algn="just">
              <a:lnSpc>
                <a:spcPct val="150000"/>
              </a:lnSpc>
            </a:pPr>
            <a:r>
              <a:rPr lang="en-US" sz="2400" b="1" dirty="0">
                <a:solidFill>
                  <a:srgbClr val="222222"/>
                </a:solidFill>
              </a:rPr>
              <a:t>Join Operations</a:t>
            </a:r>
          </a:p>
          <a:p>
            <a:pPr marL="285750" indent="-285750" algn="just">
              <a:lnSpc>
                <a:spcPct val="150000"/>
              </a:lnSpc>
              <a:buFont typeface="Arial" panose="020B0604020202020204" pitchFamily="34" charset="0"/>
              <a:buChar char="•"/>
            </a:pPr>
            <a:r>
              <a:rPr lang="en-US" sz="2400" dirty="0">
                <a:solidFill>
                  <a:srgbClr val="222222"/>
                </a:solidFill>
              </a:rPr>
              <a:t>Join operation is essentially a </a:t>
            </a:r>
            <a:r>
              <a:rPr lang="en-US" sz="2400" dirty="0" smtClean="0">
                <a:solidFill>
                  <a:srgbClr val="222222"/>
                </a:solidFill>
              </a:rPr>
              <a:t>Cartesian </a:t>
            </a:r>
            <a:r>
              <a:rPr lang="en-US" sz="2400" dirty="0">
                <a:solidFill>
                  <a:srgbClr val="222222"/>
                </a:solidFill>
              </a:rPr>
              <a:t>product followed by a selection criterion.</a:t>
            </a:r>
          </a:p>
          <a:p>
            <a:pPr marL="285750" indent="-285750" algn="just">
              <a:lnSpc>
                <a:spcPct val="150000"/>
              </a:lnSpc>
              <a:buFont typeface="Arial" panose="020B0604020202020204" pitchFamily="34" charset="0"/>
              <a:buChar char="•"/>
            </a:pPr>
            <a:r>
              <a:rPr lang="en-US" sz="2400" dirty="0">
                <a:solidFill>
                  <a:srgbClr val="222222"/>
                </a:solidFill>
              </a:rPr>
              <a:t>Join operation denoted by </a:t>
            </a:r>
            <a:r>
              <a:rPr lang="en-US" sz="3600" dirty="0" smtClean="0">
                <a:solidFill>
                  <a:srgbClr val="222222"/>
                </a:solidFill>
              </a:rPr>
              <a:t>⋈</a:t>
            </a:r>
            <a:endParaRPr lang="en-US" sz="3600" dirty="0">
              <a:solidFill>
                <a:srgbClr val="222222"/>
              </a:solidFill>
            </a:endParaRPr>
          </a:p>
          <a:p>
            <a:pPr marL="285750" indent="-285750" algn="just">
              <a:lnSpc>
                <a:spcPct val="150000"/>
              </a:lnSpc>
              <a:buFont typeface="Arial" panose="020B0604020202020204" pitchFamily="34" charset="0"/>
              <a:buChar char="•"/>
            </a:pPr>
            <a:r>
              <a:rPr lang="en-US" sz="2400" dirty="0">
                <a:solidFill>
                  <a:srgbClr val="222222"/>
                </a:solidFill>
              </a:rPr>
              <a:t>JOIN operation also allows joining variously related tuples from different relations.</a:t>
            </a:r>
          </a:p>
          <a:p>
            <a:pPr algn="just">
              <a:lnSpc>
                <a:spcPct val="150000"/>
              </a:lnSpc>
            </a:pPr>
            <a:r>
              <a:rPr lang="en-US" sz="2400" b="1" dirty="0">
                <a:solidFill>
                  <a:srgbClr val="222222"/>
                </a:solidFill>
              </a:rPr>
              <a:t>Types of JOIN:</a:t>
            </a:r>
            <a:endParaRPr lang="en-US" sz="2400" dirty="0">
              <a:solidFill>
                <a:srgbClr val="222222"/>
              </a:solidFill>
            </a:endParaRPr>
          </a:p>
          <a:p>
            <a:pPr algn="just">
              <a:lnSpc>
                <a:spcPct val="150000"/>
              </a:lnSpc>
            </a:pPr>
            <a:r>
              <a:rPr lang="en-US" sz="2400" dirty="0">
                <a:solidFill>
                  <a:srgbClr val="222222"/>
                </a:solidFill>
              </a:rPr>
              <a:t>Various forms of join operation are</a:t>
            </a:r>
            <a:r>
              <a:rPr lang="en-US" sz="2400" dirty="0" smtClean="0">
                <a:solidFill>
                  <a:srgbClr val="222222"/>
                </a:solidFill>
              </a:rPr>
              <a:t>:</a:t>
            </a:r>
            <a:endParaRPr lang="en-US" sz="2400" dirty="0">
              <a:solidFill>
                <a:srgbClr val="222222"/>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247757705"/>
              </p:ext>
            </p:extLst>
          </p:nvPr>
        </p:nvGraphicFramePr>
        <p:xfrm>
          <a:off x="846666" y="4062787"/>
          <a:ext cx="8128000" cy="2651760"/>
        </p:xfrm>
        <a:graphic>
          <a:graphicData uri="http://schemas.openxmlformats.org/drawingml/2006/table">
            <a:tbl>
              <a:tblPr firstRow="1" bandRow="1">
                <a:tableStyleId>{F2DE63D5-997A-4646-A377-4702673A728D}</a:tableStyleId>
              </a:tblPr>
              <a:tblGrid>
                <a:gridCol w="4064000"/>
                <a:gridCol w="4064000"/>
              </a:tblGrid>
              <a:tr h="2131443">
                <a:tc>
                  <a:txBody>
                    <a:bodyPr/>
                    <a:lstStyle/>
                    <a:p>
                      <a:pPr algn="just">
                        <a:lnSpc>
                          <a:spcPct val="150000"/>
                        </a:lnSpc>
                      </a:pPr>
                      <a:r>
                        <a:rPr lang="en-US" sz="2400" b="1" dirty="0" smtClean="0">
                          <a:solidFill>
                            <a:srgbClr val="222222"/>
                          </a:solidFill>
                        </a:rPr>
                        <a:t>Inner Joins:</a:t>
                      </a:r>
                    </a:p>
                    <a:p>
                      <a:pPr lvl="2" algn="just">
                        <a:lnSpc>
                          <a:spcPct val="150000"/>
                        </a:lnSpc>
                        <a:buFont typeface="Arial" panose="020B0604020202020204" pitchFamily="34" charset="0"/>
                        <a:buChar char="•"/>
                      </a:pPr>
                      <a:r>
                        <a:rPr lang="en-US" sz="2400" dirty="0" smtClean="0">
                          <a:solidFill>
                            <a:srgbClr val="222222"/>
                          </a:solidFill>
                        </a:rPr>
                        <a:t> Theta join</a:t>
                      </a:r>
                    </a:p>
                    <a:p>
                      <a:pPr lvl="2" algn="just">
                        <a:lnSpc>
                          <a:spcPct val="150000"/>
                        </a:lnSpc>
                        <a:buFont typeface="Arial" panose="020B0604020202020204" pitchFamily="34" charset="0"/>
                        <a:buChar char="•"/>
                      </a:pPr>
                      <a:r>
                        <a:rPr lang="en-US" sz="2400" dirty="0" smtClean="0">
                          <a:solidFill>
                            <a:srgbClr val="222222"/>
                          </a:solidFill>
                        </a:rPr>
                        <a:t> EQUI join</a:t>
                      </a:r>
                    </a:p>
                    <a:p>
                      <a:pPr lvl="2" algn="just">
                        <a:lnSpc>
                          <a:spcPct val="150000"/>
                        </a:lnSpc>
                        <a:buFont typeface="Arial" panose="020B0604020202020204" pitchFamily="34" charset="0"/>
                        <a:buChar char="•"/>
                      </a:pPr>
                      <a:r>
                        <a:rPr lang="en-US" sz="2400" dirty="0" smtClean="0">
                          <a:solidFill>
                            <a:srgbClr val="222222"/>
                          </a:solidFill>
                        </a:rPr>
                        <a:t> Natural join</a:t>
                      </a:r>
                    </a:p>
                    <a:p>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just">
                        <a:lnSpc>
                          <a:spcPct val="150000"/>
                        </a:lnSpc>
                      </a:pPr>
                      <a:r>
                        <a:rPr lang="en-US" sz="2400" b="1" dirty="0" smtClean="0">
                          <a:solidFill>
                            <a:srgbClr val="222222"/>
                          </a:solidFill>
                        </a:rPr>
                        <a:t>Outer joins:</a:t>
                      </a:r>
                    </a:p>
                    <a:p>
                      <a:pPr lvl="2" algn="just">
                        <a:lnSpc>
                          <a:spcPct val="150000"/>
                        </a:lnSpc>
                        <a:buFont typeface="Arial" panose="020B0604020202020204" pitchFamily="34" charset="0"/>
                        <a:buChar char="•"/>
                      </a:pPr>
                      <a:r>
                        <a:rPr lang="en-US" sz="2400" dirty="0" smtClean="0">
                          <a:solidFill>
                            <a:srgbClr val="222222"/>
                          </a:solidFill>
                        </a:rPr>
                        <a:t> Left Outer Join</a:t>
                      </a:r>
                    </a:p>
                    <a:p>
                      <a:pPr lvl="2" algn="just">
                        <a:lnSpc>
                          <a:spcPct val="150000"/>
                        </a:lnSpc>
                        <a:buFont typeface="Arial" panose="020B0604020202020204" pitchFamily="34" charset="0"/>
                        <a:buChar char="•"/>
                      </a:pPr>
                      <a:r>
                        <a:rPr lang="en-US" sz="2400" dirty="0" smtClean="0">
                          <a:solidFill>
                            <a:srgbClr val="222222"/>
                          </a:solidFill>
                        </a:rPr>
                        <a:t> Right Outer Join</a:t>
                      </a:r>
                    </a:p>
                    <a:p>
                      <a:pPr lvl="2" algn="just">
                        <a:lnSpc>
                          <a:spcPct val="150000"/>
                        </a:lnSpc>
                        <a:buFont typeface="Arial" panose="020B0604020202020204" pitchFamily="34" charset="0"/>
                        <a:buChar char="•"/>
                      </a:pPr>
                      <a:r>
                        <a:rPr lang="en-US" sz="2400" dirty="0" smtClean="0">
                          <a:solidFill>
                            <a:srgbClr val="222222"/>
                          </a:solidFill>
                        </a:rPr>
                        <a:t> Full Outer Join</a:t>
                      </a:r>
                    </a:p>
                    <a:p>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r>
            </a:tbl>
          </a:graphicData>
        </a:graphic>
      </p:graphicFrame>
    </p:spTree>
    <p:extLst>
      <p:ext uri="{BB962C8B-B14F-4D97-AF65-F5344CB8AC3E}">
        <p14:creationId xmlns:p14="http://schemas.microsoft.com/office/powerpoint/2010/main" val="2156494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206531154"/>
              </p:ext>
            </p:extLst>
          </p:nvPr>
        </p:nvGraphicFramePr>
        <p:xfrm>
          <a:off x="267518" y="1249279"/>
          <a:ext cx="7660940" cy="1099443"/>
        </p:xfrm>
        <a:graphic>
          <a:graphicData uri="http://schemas.openxmlformats.org/drawingml/2006/table">
            <a:tbl>
              <a:tblPr/>
              <a:tblGrid>
                <a:gridCol w="3830470"/>
                <a:gridCol w="3830470"/>
              </a:tblGrid>
              <a:tr h="366481">
                <a:tc gridSpan="2">
                  <a:txBody>
                    <a:bodyPr/>
                    <a:lstStyle/>
                    <a:p>
                      <a:pPr algn="l"/>
                      <a:r>
                        <a:rPr lang="es-ES">
                          <a:effectLst/>
                        </a:rPr>
                        <a:t>A ⋈ A.column 2 &gt; B.column 2 (B)</a:t>
                      </a:r>
                    </a:p>
                  </a:txBody>
                  <a:tcPr anchor="ctr">
                    <a:lnL>
                      <a:noFill/>
                    </a:lnL>
                    <a:lnR>
                      <a:noFill/>
                    </a:lnR>
                    <a:lnT>
                      <a:noFill/>
                    </a:lnT>
                    <a:lnB>
                      <a:noFill/>
                    </a:lnB>
                    <a:solidFill>
                      <a:srgbClr val="F9F9F9"/>
                    </a:solidFill>
                  </a:tcPr>
                </a:tc>
                <a:tc hMerge="1">
                  <a:txBody>
                    <a:bodyPr/>
                    <a:lstStyle/>
                    <a:p>
                      <a:endParaRPr lang="en-US"/>
                    </a:p>
                  </a:txBody>
                  <a:tcPr/>
                </a:tc>
              </a:tr>
              <a:tr h="366481">
                <a:tc>
                  <a:txBody>
                    <a:bodyPr/>
                    <a:lstStyle/>
                    <a:p>
                      <a:pPr algn="l"/>
                      <a:r>
                        <a:rPr lang="en-US">
                          <a:effectLst/>
                        </a:rPr>
                        <a:t>column 1</a:t>
                      </a:r>
                    </a:p>
                  </a:txBody>
                  <a:tcPr anchor="ctr">
                    <a:lnL>
                      <a:noFill/>
                    </a:lnL>
                    <a:lnR>
                      <a:noFill/>
                    </a:lnR>
                    <a:lnT>
                      <a:noFill/>
                    </a:lnT>
                    <a:lnB w="9525" cap="flat" cmpd="sng" algn="ctr">
                      <a:solidFill>
                        <a:srgbClr val="EEEEEE"/>
                      </a:solidFill>
                      <a:prstDash val="solid"/>
                      <a:round/>
                      <a:headEnd type="none" w="med" len="med"/>
                      <a:tailEnd type="none" w="med" len="med"/>
                    </a:lnB>
                    <a:solidFill>
                      <a:srgbClr val="F2F2F2"/>
                    </a:solidFill>
                  </a:tcPr>
                </a:tc>
                <a:tc>
                  <a:txBody>
                    <a:bodyPr/>
                    <a:lstStyle/>
                    <a:p>
                      <a:pPr algn="l"/>
                      <a:r>
                        <a:rPr lang="en-US">
                          <a:effectLst/>
                        </a:rPr>
                        <a:t>column 2</a:t>
                      </a:r>
                    </a:p>
                  </a:txBody>
                  <a:tcPr anchor="ctr">
                    <a:lnL>
                      <a:noFill/>
                    </a:lnL>
                    <a:lnR>
                      <a:noFill/>
                    </a:lnR>
                    <a:lnT>
                      <a:noFill/>
                    </a:lnT>
                    <a:lnB w="9525" cap="flat" cmpd="sng" algn="ctr">
                      <a:solidFill>
                        <a:srgbClr val="EEEEEE"/>
                      </a:solidFill>
                      <a:prstDash val="solid"/>
                      <a:round/>
                      <a:headEnd type="none" w="med" len="med"/>
                      <a:tailEnd type="none" w="med" len="med"/>
                    </a:lnB>
                    <a:solidFill>
                      <a:srgbClr val="F2F2F2"/>
                    </a:solidFill>
                  </a:tcPr>
                </a:tc>
              </a:tr>
              <a:tr h="366481">
                <a:tc>
                  <a:txBody>
                    <a:bodyPr/>
                    <a:lstStyle/>
                    <a:p>
                      <a:r>
                        <a:rPr lang="en-US">
                          <a:effectLst/>
                        </a:rPr>
                        <a:t>1</a:t>
                      </a:r>
                    </a:p>
                  </a:txBody>
                  <a:tcPr anchor="ctr">
                    <a:lnL>
                      <a:noFill/>
                    </a:lnL>
                    <a:lnR>
                      <a:noFill/>
                    </a:lnR>
                    <a:lnT w="9525" cap="flat" cmpd="sng" algn="ctr">
                      <a:solidFill>
                        <a:srgbClr val="EEEEEE"/>
                      </a:solidFill>
                      <a:prstDash val="solid"/>
                      <a:round/>
                      <a:headEnd type="none" w="med" len="med"/>
                      <a:tailEnd type="none" w="med" len="med"/>
                    </a:lnT>
                    <a:lnB>
                      <a:noFill/>
                    </a:lnB>
                    <a:solidFill>
                      <a:srgbClr val="F9F9F9"/>
                    </a:solidFill>
                  </a:tcPr>
                </a:tc>
                <a:tc>
                  <a:txBody>
                    <a:bodyPr/>
                    <a:lstStyle/>
                    <a:p>
                      <a:r>
                        <a:rPr lang="en-US" dirty="0">
                          <a:effectLst/>
                        </a:rPr>
                        <a:t>2</a:t>
                      </a:r>
                    </a:p>
                  </a:txBody>
                  <a:tcPr anchor="ctr">
                    <a:lnL>
                      <a:noFill/>
                    </a:lnL>
                    <a:lnR>
                      <a:noFill/>
                    </a:lnR>
                    <a:lnT w="9525" cap="flat" cmpd="sng" algn="ctr">
                      <a:solidFill>
                        <a:srgbClr val="EEEEEE"/>
                      </a:solidFill>
                      <a:prstDash val="solid"/>
                      <a:round/>
                      <a:headEnd type="none" w="med" len="med"/>
                      <a:tailEnd type="none" w="med" len="med"/>
                    </a:lnT>
                    <a:lnB>
                      <a:noFill/>
                    </a:lnB>
                    <a:solidFill>
                      <a:srgbClr val="F9F9F9"/>
                    </a:solidFill>
                  </a:tcPr>
                </a:tc>
              </a:tr>
            </a:tbl>
          </a:graphicData>
        </a:graphic>
      </p:graphicFrame>
      <p:sp>
        <p:nvSpPr>
          <p:cNvPr id="3" name="Rectangle 1"/>
          <p:cNvSpPr>
            <a:spLocks noChangeArrowheads="1"/>
          </p:cNvSpPr>
          <p:nvPr/>
        </p:nvSpPr>
        <p:spPr bwMode="auto">
          <a:xfrm>
            <a:off x="153462" y="219626"/>
            <a:ext cx="11729179" cy="42581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7935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300" b="1" i="0" u="none" strike="noStrike" cap="none" normalizeH="0" baseline="0" dirty="0" smtClean="0">
                <a:ln>
                  <a:noFill/>
                </a:ln>
                <a:solidFill>
                  <a:srgbClr val="222222"/>
                </a:solidFill>
                <a:effectLst/>
                <a:latin typeface="+mn-lt"/>
              </a:rPr>
              <a:t>Inner Join:</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dirty="0" smtClean="0">
                <a:ln>
                  <a:noFill/>
                </a:ln>
                <a:solidFill>
                  <a:srgbClr val="222222"/>
                </a:solidFill>
                <a:effectLst/>
                <a:latin typeface="+mn-lt"/>
              </a:rPr>
              <a:t>In an inner join, </a:t>
            </a:r>
            <a:r>
              <a:rPr kumimoji="0" lang="en-US" altLang="en-US" sz="2000" b="1" i="0" u="none" strike="noStrike" cap="none" normalizeH="0" baseline="0" dirty="0" smtClean="0">
                <a:ln>
                  <a:noFill/>
                </a:ln>
                <a:solidFill>
                  <a:srgbClr val="222222"/>
                </a:solidFill>
                <a:effectLst/>
                <a:latin typeface="+mn-lt"/>
              </a:rPr>
              <a:t>only those tuples that satisfy the matching criteria are included</a:t>
            </a:r>
            <a:r>
              <a:rPr kumimoji="0" lang="en-US" altLang="en-US" sz="2000" b="0" i="0" u="none" strike="noStrike" cap="none" normalizeH="0" baseline="0" dirty="0" smtClean="0">
                <a:ln>
                  <a:noFill/>
                </a:ln>
                <a:solidFill>
                  <a:srgbClr val="222222"/>
                </a:solidFill>
                <a:effectLst/>
                <a:latin typeface="+mn-lt"/>
              </a:rPr>
              <a:t>, while the rest are excluded. </a:t>
            </a:r>
            <a:endParaRPr kumimoji="0" lang="en-US" altLang="en-US" sz="2000" b="1" i="0" u="none" strike="noStrike" cap="none" normalizeH="0" baseline="0" dirty="0" smtClean="0">
              <a:ln>
                <a:noFill/>
              </a:ln>
              <a:solidFill>
                <a:srgbClr val="222222"/>
              </a:solidFill>
              <a:effectLst/>
              <a:latin typeface="+mn-lt"/>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dirty="0" smtClean="0">
                <a:ln>
                  <a:noFill/>
                </a:ln>
                <a:solidFill>
                  <a:srgbClr val="222222"/>
                </a:solidFill>
                <a:effectLst/>
                <a:latin typeface="+mn-lt"/>
              </a:rPr>
              <a:t>Theta Join:</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dirty="0" smtClean="0">
                <a:ln>
                  <a:noFill/>
                </a:ln>
                <a:solidFill>
                  <a:srgbClr val="222222"/>
                </a:solidFill>
                <a:effectLst/>
                <a:latin typeface="+mn-lt"/>
              </a:rPr>
              <a:t>The general case of JOIN operation is called a Theta join. It is denoted by symbol </a:t>
            </a:r>
            <a:r>
              <a:rPr kumimoji="0" lang="en-US" altLang="en-US" sz="2000" b="1" i="0" u="none" strike="noStrike" cap="none" normalizeH="0" baseline="0" dirty="0" smtClean="0">
                <a:ln>
                  <a:noFill/>
                </a:ln>
                <a:solidFill>
                  <a:srgbClr val="222222"/>
                </a:solidFill>
                <a:effectLst/>
                <a:latin typeface="+mn-lt"/>
              </a:rPr>
              <a:t>θ</a:t>
            </a:r>
            <a:endParaRPr kumimoji="0" lang="en-US" altLang="en-US" sz="2000" b="0" i="0" u="none" strike="noStrike" cap="none" normalizeH="0" baseline="0" dirty="0" smtClean="0">
              <a:ln>
                <a:noFill/>
              </a:ln>
              <a:solidFill>
                <a:schemeClr val="tx1"/>
              </a:solidFill>
              <a:effectLst/>
              <a:latin typeface="+mn-lt"/>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dirty="0" smtClean="0">
                <a:ln>
                  <a:noFill/>
                </a:ln>
                <a:solidFill>
                  <a:srgbClr val="222222"/>
                </a:solidFill>
                <a:effectLst/>
                <a:latin typeface="+mn-lt"/>
              </a:rPr>
              <a:t>Example                   </a:t>
            </a:r>
            <a:r>
              <a:rPr kumimoji="0" lang="en-US" altLang="en-US" sz="3200" b="0" i="0" u="none" strike="noStrike" cap="none" normalizeH="0" baseline="0" dirty="0" smtClean="0">
                <a:ln>
                  <a:noFill/>
                </a:ln>
                <a:solidFill>
                  <a:srgbClr val="222222"/>
                </a:solidFill>
                <a:effectLst/>
                <a:latin typeface="+mn-lt"/>
              </a:rPr>
              <a:t>A ⋈</a:t>
            </a:r>
            <a:r>
              <a:rPr kumimoji="0" lang="en-US" altLang="en-US" sz="3200" b="0" i="0" u="none" strike="noStrike" cap="none" normalizeH="0" baseline="-30000" dirty="0" smtClean="0">
                <a:ln>
                  <a:noFill/>
                </a:ln>
                <a:solidFill>
                  <a:srgbClr val="222222"/>
                </a:solidFill>
                <a:effectLst/>
                <a:latin typeface="+mn-lt"/>
              </a:rPr>
              <a:t>θ</a:t>
            </a:r>
            <a:r>
              <a:rPr kumimoji="0" lang="en-US" altLang="en-US" sz="3200" b="0" i="0" u="none" strike="noStrike" cap="none" normalizeH="0" baseline="0" dirty="0" smtClean="0">
                <a:ln>
                  <a:noFill/>
                </a:ln>
                <a:solidFill>
                  <a:srgbClr val="222222"/>
                </a:solidFill>
                <a:effectLst/>
                <a:latin typeface="+mn-lt"/>
              </a:rPr>
              <a:t> B</a:t>
            </a:r>
            <a:endParaRPr kumimoji="0" lang="en-US" altLang="en-US" sz="3200" b="0" i="0" u="none" strike="noStrike" cap="none" normalizeH="0" baseline="0" dirty="0" smtClean="0">
              <a:ln>
                <a:noFill/>
              </a:ln>
              <a:solidFill>
                <a:schemeClr val="tx1"/>
              </a:solidFill>
              <a:effectLst/>
              <a:latin typeface="+mn-lt"/>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dirty="0" smtClean="0">
                <a:ln>
                  <a:noFill/>
                </a:ln>
                <a:solidFill>
                  <a:srgbClr val="222222"/>
                </a:solidFill>
                <a:effectLst/>
                <a:latin typeface="+mn-lt"/>
              </a:rPr>
              <a:t>Theta join can use any conditions in the selection criteria.</a:t>
            </a:r>
            <a:endParaRPr kumimoji="0" lang="en-US" altLang="en-US" sz="2000" b="0" i="0" u="none" strike="noStrike" cap="none" normalizeH="0" baseline="0" dirty="0" smtClean="0">
              <a:ln>
                <a:noFill/>
              </a:ln>
              <a:solidFill>
                <a:schemeClr val="tx1"/>
              </a:solidFill>
              <a:effectLst/>
              <a:latin typeface="+mn-lt"/>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dirty="0" smtClean="0">
                <a:ln>
                  <a:noFill/>
                </a:ln>
                <a:solidFill>
                  <a:srgbClr val="222222"/>
                </a:solidFill>
                <a:effectLst/>
                <a:latin typeface="+mn-lt"/>
              </a:rPr>
              <a:t>For example:</a:t>
            </a:r>
            <a:r>
              <a:rPr kumimoji="0" lang="en-US" altLang="en-US" sz="2000" b="0" i="0" u="none" strike="noStrike" cap="none" normalizeH="0" dirty="0" smtClean="0">
                <a:ln>
                  <a:noFill/>
                </a:ln>
                <a:solidFill>
                  <a:srgbClr val="222222"/>
                </a:solidFill>
                <a:effectLst/>
                <a:latin typeface="+mn-lt"/>
              </a:rPr>
              <a:t>                                </a:t>
            </a:r>
            <a:r>
              <a:rPr lang="en-US" altLang="en-US" sz="2800" dirty="0" smtClean="0">
                <a:solidFill>
                  <a:srgbClr val="222222"/>
                </a:solidFill>
                <a:latin typeface="+mn-lt"/>
              </a:rPr>
              <a:t>Mobile</a:t>
            </a:r>
            <a:r>
              <a:rPr kumimoji="0" lang="en-US" altLang="en-US" sz="2800" b="0" i="0" u="none" strike="noStrike" cap="none" normalizeH="0" baseline="0" dirty="0" smtClean="0">
                <a:ln>
                  <a:noFill/>
                </a:ln>
                <a:solidFill>
                  <a:srgbClr val="222222"/>
                </a:solidFill>
                <a:effectLst/>
                <a:latin typeface="+mn-lt"/>
              </a:rPr>
              <a:t>       ⋈ </a:t>
            </a:r>
            <a:r>
              <a:rPr kumimoji="0" lang="en-US" altLang="en-US" sz="2800" b="0" i="0" u="none" strike="noStrike" cap="none" normalizeH="0" baseline="-30000" dirty="0" smtClean="0">
                <a:ln>
                  <a:noFill/>
                </a:ln>
                <a:solidFill>
                  <a:srgbClr val="222222"/>
                </a:solidFill>
                <a:effectLst/>
                <a:latin typeface="+mn-lt"/>
              </a:rPr>
              <a:t>Mobile. price </a:t>
            </a:r>
            <a:r>
              <a:rPr lang="en-US" altLang="en-US" sz="2800" baseline="-30000" dirty="0">
                <a:solidFill>
                  <a:srgbClr val="222222"/>
                </a:solidFill>
                <a:latin typeface="+mn-lt"/>
              </a:rPr>
              <a:t>&lt;</a:t>
            </a:r>
            <a:r>
              <a:rPr kumimoji="0" lang="en-US" altLang="en-US" sz="2800" b="0" i="0" u="none" strike="noStrike" cap="none" normalizeH="0" baseline="-30000" dirty="0" smtClean="0">
                <a:ln>
                  <a:noFill/>
                </a:ln>
                <a:solidFill>
                  <a:srgbClr val="222222"/>
                </a:solidFill>
                <a:effectLst/>
                <a:latin typeface="+mn-lt"/>
              </a:rPr>
              <a:t> </a:t>
            </a:r>
            <a:r>
              <a:rPr kumimoji="0" lang="en-US" altLang="en-US" sz="2800" b="0" i="0" u="none" strike="noStrike" cap="none" normalizeH="0" baseline="-30000" dirty="0" smtClean="0">
                <a:ln>
                  <a:noFill/>
                </a:ln>
                <a:solidFill>
                  <a:srgbClr val="222222"/>
                </a:solidFill>
                <a:effectLst/>
                <a:latin typeface="+mn-lt"/>
              </a:rPr>
              <a:t>Laptop. price   </a:t>
            </a:r>
            <a:r>
              <a:rPr lang="en-US" altLang="en-US" sz="2800" dirty="0" smtClean="0">
                <a:solidFill>
                  <a:srgbClr val="222222"/>
                </a:solidFill>
                <a:latin typeface="+mn-lt"/>
              </a:rPr>
              <a:t>Laptop</a:t>
            </a:r>
            <a:r>
              <a:rPr kumimoji="0" lang="en-US" altLang="en-US" sz="2800" b="0" i="0" u="none" strike="noStrike" cap="none" normalizeH="0" baseline="0" dirty="0" smtClean="0">
                <a:ln>
                  <a:noFill/>
                </a:ln>
                <a:solidFill>
                  <a:srgbClr val="222222"/>
                </a:solidFill>
                <a:effectLst/>
                <a:latin typeface="+mn-lt"/>
              </a:rPr>
              <a:t> </a:t>
            </a:r>
          </a:p>
          <a:p>
            <a:pPr marL="0" marR="0" lvl="0" indent="0" algn="just" defTabSz="914400" rtl="0" eaLnBrk="0" fontAlgn="base" latinLnBrk="0" hangingPunct="0">
              <a:lnSpc>
                <a:spcPct val="150000"/>
              </a:lnSpc>
              <a:spcBef>
                <a:spcPct val="0"/>
              </a:spcBef>
              <a:spcAft>
                <a:spcPct val="0"/>
              </a:spcAft>
              <a:buClrTx/>
              <a:buSzTx/>
              <a:buFontTx/>
              <a:buNone/>
              <a:tabLst/>
            </a:pPr>
            <a:r>
              <a:rPr lang="en-US" altLang="en-US" dirty="0" smtClean="0">
                <a:latin typeface="+mn-lt"/>
              </a:rPr>
              <a:t>We have to purchase both Mobile and </a:t>
            </a:r>
            <a:r>
              <a:rPr lang="en-US" altLang="en-US" dirty="0" smtClean="0">
                <a:latin typeface="+mn-lt"/>
              </a:rPr>
              <a:t>Laptop such that price of mobile should be less than price of laptop.</a:t>
            </a:r>
            <a:endParaRPr kumimoji="0" lang="en-US" altLang="en-US" b="0" i="0" u="none" strike="noStrike" cap="none" normalizeH="0" baseline="0" dirty="0" smtClean="0">
              <a:ln>
                <a:noFill/>
              </a:ln>
              <a:solidFill>
                <a:schemeClr val="tx1"/>
              </a:solidFill>
              <a:effectLst/>
              <a:latin typeface="+mn-lt"/>
            </a:endParaRPr>
          </a:p>
        </p:txBody>
      </p:sp>
      <p:pic>
        <p:nvPicPr>
          <p:cNvPr id="8" name="Picture 7"/>
          <p:cNvPicPr>
            <a:picLocks noChangeAspect="1"/>
          </p:cNvPicPr>
          <p:nvPr/>
        </p:nvPicPr>
        <p:blipFill>
          <a:blip r:embed="rId2"/>
          <a:stretch>
            <a:fillRect/>
          </a:stretch>
        </p:blipFill>
        <p:spPr>
          <a:xfrm>
            <a:off x="153462" y="4691218"/>
            <a:ext cx="2271369" cy="2094170"/>
          </a:xfrm>
          <a:prstGeom prst="rect">
            <a:avLst/>
          </a:prstGeom>
        </p:spPr>
      </p:pic>
      <p:pic>
        <p:nvPicPr>
          <p:cNvPr id="9" name="Picture 8"/>
          <p:cNvPicPr>
            <a:picLocks noChangeAspect="1"/>
          </p:cNvPicPr>
          <p:nvPr/>
        </p:nvPicPr>
        <p:blipFill>
          <a:blip r:embed="rId3"/>
          <a:stretch>
            <a:fillRect/>
          </a:stretch>
        </p:blipFill>
        <p:spPr>
          <a:xfrm>
            <a:off x="2708029" y="4691218"/>
            <a:ext cx="2141764" cy="2094170"/>
          </a:xfrm>
          <a:prstGeom prst="rect">
            <a:avLst/>
          </a:prstGeom>
        </p:spPr>
      </p:pic>
      <p:pic>
        <p:nvPicPr>
          <p:cNvPr id="10" name="Picture 9"/>
          <p:cNvPicPr>
            <a:picLocks noChangeAspect="1"/>
          </p:cNvPicPr>
          <p:nvPr/>
        </p:nvPicPr>
        <p:blipFill>
          <a:blip r:embed="rId4"/>
          <a:stretch>
            <a:fillRect/>
          </a:stretch>
        </p:blipFill>
        <p:spPr>
          <a:xfrm>
            <a:off x="8934388" y="4691218"/>
            <a:ext cx="2269905" cy="2094170"/>
          </a:xfrm>
          <a:prstGeom prst="rect">
            <a:avLst/>
          </a:prstGeom>
        </p:spPr>
      </p:pic>
      <p:cxnSp>
        <p:nvCxnSpPr>
          <p:cNvPr id="5" name="Straight Arrow Connector 4"/>
          <p:cNvCxnSpPr/>
          <p:nvPr/>
        </p:nvCxnSpPr>
        <p:spPr>
          <a:xfrm>
            <a:off x="5541484" y="5629619"/>
            <a:ext cx="2710150" cy="220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4507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38896" y="-325"/>
            <a:ext cx="11644132" cy="340411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7935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1" i="0" u="none" strike="noStrike" cap="none" normalizeH="0" baseline="0" dirty="0" smtClean="0">
                <a:ln>
                  <a:noFill/>
                </a:ln>
                <a:solidFill>
                  <a:srgbClr val="222222"/>
                </a:solidFill>
                <a:effectLst/>
                <a:latin typeface="+mn-lt"/>
              </a:rPr>
              <a:t>EQUI join:</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smtClean="0">
                <a:ln>
                  <a:noFill/>
                </a:ln>
                <a:solidFill>
                  <a:srgbClr val="222222"/>
                </a:solidFill>
                <a:effectLst/>
                <a:latin typeface="+mn-lt"/>
              </a:rPr>
              <a:t>When a theta join uses only equivalence condition, it becomes a </a:t>
            </a:r>
            <a:r>
              <a:rPr kumimoji="0" lang="en-US" altLang="en-US" sz="2400" b="0" i="0" u="none" strike="noStrike" cap="none" normalizeH="0" baseline="0" dirty="0" err="1" smtClean="0">
                <a:ln>
                  <a:noFill/>
                </a:ln>
                <a:solidFill>
                  <a:srgbClr val="222222"/>
                </a:solidFill>
                <a:effectLst/>
                <a:latin typeface="+mn-lt"/>
              </a:rPr>
              <a:t>equi</a:t>
            </a:r>
            <a:r>
              <a:rPr kumimoji="0" lang="en-US" altLang="en-US" sz="2400" b="0" i="0" u="none" strike="noStrike" cap="none" normalizeH="0" baseline="0" dirty="0" smtClean="0">
                <a:ln>
                  <a:noFill/>
                </a:ln>
                <a:solidFill>
                  <a:srgbClr val="222222"/>
                </a:solidFill>
                <a:effectLst/>
                <a:latin typeface="+mn-lt"/>
              </a:rPr>
              <a:t> join.</a:t>
            </a:r>
          </a:p>
          <a:p>
            <a:pPr marL="342900" lvl="0" indent="-342900">
              <a:lnSpc>
                <a:spcPct val="150000"/>
              </a:lnSpc>
              <a:buFont typeface="Arial" panose="020B0604020202020204" pitchFamily="34" charset="0"/>
              <a:buChar char="•"/>
            </a:pPr>
            <a:r>
              <a:rPr lang="en-US" sz="2000" dirty="0">
                <a:latin typeface="+mn-lt"/>
              </a:rPr>
              <a:t>EQUI join is the most difficult operations to implement efficiently using SQL in an RDBMS and one reason why RDBMS have essential performance problems.</a:t>
            </a:r>
            <a:endParaRPr kumimoji="0" lang="en-US" altLang="en-US" sz="2000" b="0" i="0" u="none" strike="noStrike" cap="none" normalizeH="0" baseline="0" dirty="0" smtClean="0">
              <a:ln>
                <a:noFill/>
              </a:ln>
              <a:solidFill>
                <a:schemeClr val="tx1"/>
              </a:solidFill>
              <a:effectLst/>
              <a:latin typeface="+mn-l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smtClean="0">
                <a:ln>
                  <a:noFill/>
                </a:ln>
                <a:solidFill>
                  <a:srgbClr val="222222"/>
                </a:solidFill>
                <a:effectLst/>
                <a:latin typeface="+mn-lt"/>
              </a:rPr>
              <a:t>For example:</a:t>
            </a:r>
          </a:p>
          <a:p>
            <a:pPr marL="0" marR="0" lvl="0" indent="0" algn="ctr" defTabSz="914400" rtl="0" eaLnBrk="0" fontAlgn="base" latinLnBrk="0" hangingPunct="0">
              <a:lnSpc>
                <a:spcPct val="150000"/>
              </a:lnSpc>
              <a:spcBef>
                <a:spcPct val="0"/>
              </a:spcBef>
              <a:spcAft>
                <a:spcPct val="0"/>
              </a:spcAft>
              <a:buClrTx/>
              <a:buSzTx/>
              <a:buFontTx/>
              <a:buNone/>
              <a:tabLst/>
            </a:pPr>
            <a:r>
              <a:rPr kumimoji="0" lang="en-US" altLang="en-US" sz="3200" b="1" i="0" u="none" strike="noStrike" cap="none" normalizeH="0" baseline="0" dirty="0" smtClean="0">
                <a:ln>
                  <a:noFill/>
                </a:ln>
                <a:solidFill>
                  <a:srgbClr val="222222"/>
                </a:solidFill>
                <a:effectLst/>
                <a:latin typeface="+mn-lt"/>
              </a:rPr>
              <a:t>A ⋈ </a:t>
            </a:r>
            <a:r>
              <a:rPr kumimoji="0" lang="en-US" altLang="en-US" sz="3200" b="1" i="0" u="none" strike="noStrike" cap="none" normalizeH="0" baseline="-30000" dirty="0" err="1" smtClean="0">
                <a:ln>
                  <a:noFill/>
                </a:ln>
                <a:solidFill>
                  <a:srgbClr val="222222"/>
                </a:solidFill>
                <a:effectLst/>
                <a:latin typeface="+mn-lt"/>
              </a:rPr>
              <a:t>A.column</a:t>
            </a:r>
            <a:r>
              <a:rPr kumimoji="0" lang="en-US" altLang="en-US" sz="3200" b="1" i="0" u="none" strike="noStrike" cap="none" normalizeH="0" baseline="-30000" dirty="0" smtClean="0">
                <a:ln>
                  <a:noFill/>
                </a:ln>
                <a:solidFill>
                  <a:srgbClr val="222222"/>
                </a:solidFill>
                <a:effectLst/>
                <a:latin typeface="+mn-lt"/>
              </a:rPr>
              <a:t> 2 = </a:t>
            </a:r>
            <a:r>
              <a:rPr kumimoji="0" lang="en-US" altLang="en-US" sz="3200" b="1" i="0" u="none" strike="noStrike" cap="none" normalizeH="0" baseline="-30000" dirty="0" err="1" smtClean="0">
                <a:ln>
                  <a:noFill/>
                </a:ln>
                <a:solidFill>
                  <a:srgbClr val="222222"/>
                </a:solidFill>
                <a:effectLst/>
                <a:latin typeface="+mn-lt"/>
              </a:rPr>
              <a:t>B.column</a:t>
            </a:r>
            <a:r>
              <a:rPr kumimoji="0" lang="en-US" altLang="en-US" sz="3200" b="1" i="0" u="none" strike="noStrike" cap="none" normalizeH="0" baseline="-30000" dirty="0" smtClean="0">
                <a:ln>
                  <a:noFill/>
                </a:ln>
                <a:solidFill>
                  <a:srgbClr val="222222"/>
                </a:solidFill>
                <a:effectLst/>
                <a:latin typeface="+mn-lt"/>
              </a:rPr>
              <a:t> 2 </a:t>
            </a:r>
            <a:r>
              <a:rPr kumimoji="0" lang="en-US" altLang="en-US" sz="3200" b="1" i="0" u="none" strike="noStrike" cap="none" normalizeH="0" baseline="0" dirty="0" smtClean="0">
                <a:ln>
                  <a:noFill/>
                </a:ln>
                <a:solidFill>
                  <a:srgbClr val="222222"/>
                </a:solidFill>
                <a:effectLst/>
                <a:latin typeface="+mn-lt"/>
              </a:rPr>
              <a:t>(B)</a:t>
            </a:r>
            <a:r>
              <a:rPr kumimoji="0" lang="en-US" altLang="en-US" sz="3200" b="1" i="0" u="none" strike="noStrike" cap="none" normalizeH="0" baseline="0" dirty="0" smtClean="0">
                <a:ln>
                  <a:noFill/>
                </a:ln>
                <a:solidFill>
                  <a:schemeClr val="tx1"/>
                </a:solidFill>
                <a:effectLst/>
                <a:latin typeface="+mn-lt"/>
              </a:rPr>
              <a:t> </a:t>
            </a:r>
          </a:p>
        </p:txBody>
      </p:sp>
      <p:pic>
        <p:nvPicPr>
          <p:cNvPr id="3" name="Picture 2"/>
          <p:cNvPicPr>
            <a:picLocks noChangeAspect="1"/>
          </p:cNvPicPr>
          <p:nvPr/>
        </p:nvPicPr>
        <p:blipFill>
          <a:blip r:embed="rId2"/>
          <a:stretch>
            <a:fillRect/>
          </a:stretch>
        </p:blipFill>
        <p:spPr>
          <a:xfrm>
            <a:off x="2427006" y="5345393"/>
            <a:ext cx="5972175" cy="1190625"/>
          </a:xfrm>
          <a:prstGeom prst="rect">
            <a:avLst/>
          </a:prstGeom>
          <a:noFill/>
          <a:ln>
            <a:solidFill>
              <a:srgbClr val="FF0000"/>
            </a:solidFill>
          </a:ln>
        </p:spPr>
      </p:pic>
      <p:pic>
        <p:nvPicPr>
          <p:cNvPr id="4" name="Picture 3"/>
          <p:cNvPicPr>
            <a:picLocks noChangeAspect="1"/>
          </p:cNvPicPr>
          <p:nvPr/>
        </p:nvPicPr>
        <p:blipFill>
          <a:blip r:embed="rId3"/>
          <a:stretch>
            <a:fillRect/>
          </a:stretch>
        </p:blipFill>
        <p:spPr>
          <a:xfrm>
            <a:off x="2427006" y="3517589"/>
            <a:ext cx="2762250" cy="1600200"/>
          </a:xfrm>
          <a:prstGeom prst="rect">
            <a:avLst/>
          </a:prstGeom>
          <a:ln>
            <a:solidFill>
              <a:schemeClr val="accent1"/>
            </a:solidFill>
          </a:ln>
        </p:spPr>
      </p:pic>
      <p:pic>
        <p:nvPicPr>
          <p:cNvPr id="5" name="Picture 4"/>
          <p:cNvPicPr>
            <a:picLocks noChangeAspect="1"/>
          </p:cNvPicPr>
          <p:nvPr/>
        </p:nvPicPr>
        <p:blipFill>
          <a:blip r:embed="rId4"/>
          <a:stretch>
            <a:fillRect/>
          </a:stretch>
        </p:blipFill>
        <p:spPr>
          <a:xfrm>
            <a:off x="5874033" y="3517589"/>
            <a:ext cx="2790825" cy="1600200"/>
          </a:xfrm>
          <a:prstGeom prst="rect">
            <a:avLst/>
          </a:prstGeom>
          <a:ln>
            <a:solidFill>
              <a:schemeClr val="tx1"/>
            </a:solidFill>
          </a:ln>
        </p:spPr>
      </p:pic>
    </p:spTree>
    <p:extLst>
      <p:ext uri="{BB962C8B-B14F-4D97-AF65-F5344CB8AC3E}">
        <p14:creationId xmlns:p14="http://schemas.microsoft.com/office/powerpoint/2010/main" val="5485160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2753" y="212958"/>
            <a:ext cx="11744445" cy="1569660"/>
          </a:xfrm>
          <a:prstGeom prst="rect">
            <a:avLst/>
          </a:prstGeom>
        </p:spPr>
        <p:txBody>
          <a:bodyPr wrap="square">
            <a:spAutoFit/>
          </a:bodyPr>
          <a:lstStyle/>
          <a:p>
            <a:pPr>
              <a:lnSpc>
                <a:spcPct val="150000"/>
              </a:lnSpc>
            </a:pPr>
            <a:r>
              <a:rPr lang="en-US" sz="2400" b="1" dirty="0">
                <a:solidFill>
                  <a:srgbClr val="222222"/>
                </a:solidFill>
              </a:rPr>
              <a:t>NATURAL JOIN (⋈)</a:t>
            </a:r>
          </a:p>
          <a:p>
            <a:pPr>
              <a:lnSpc>
                <a:spcPct val="150000"/>
              </a:lnSpc>
            </a:pPr>
            <a:r>
              <a:rPr lang="en-US" sz="2000" dirty="0">
                <a:solidFill>
                  <a:srgbClr val="222222"/>
                </a:solidFill>
              </a:rPr>
              <a:t>Natural join can only be performed if there is a common attribute (column) between the relations. The name and type of the attribute must be same.</a:t>
            </a:r>
            <a:endParaRPr lang="en-US" sz="2000" b="0" i="0" dirty="0">
              <a:solidFill>
                <a:srgbClr val="222222"/>
              </a:solidFill>
              <a:effectLst/>
            </a:endParaRPr>
          </a:p>
        </p:txBody>
      </p:sp>
      <p:pic>
        <p:nvPicPr>
          <p:cNvPr id="3" name="Picture 2"/>
          <p:cNvPicPr>
            <a:picLocks noChangeAspect="1"/>
          </p:cNvPicPr>
          <p:nvPr/>
        </p:nvPicPr>
        <p:blipFill>
          <a:blip r:embed="rId2"/>
          <a:stretch>
            <a:fillRect/>
          </a:stretch>
        </p:blipFill>
        <p:spPr>
          <a:xfrm>
            <a:off x="763688" y="2004530"/>
            <a:ext cx="4229100" cy="1552575"/>
          </a:xfrm>
          <a:prstGeom prst="rect">
            <a:avLst/>
          </a:prstGeom>
          <a:noFill/>
          <a:ln>
            <a:solidFill>
              <a:schemeClr val="tx1"/>
            </a:solidFill>
          </a:ln>
        </p:spPr>
      </p:pic>
      <p:pic>
        <p:nvPicPr>
          <p:cNvPr id="4" name="Picture 3"/>
          <p:cNvPicPr>
            <a:picLocks noChangeAspect="1"/>
          </p:cNvPicPr>
          <p:nvPr/>
        </p:nvPicPr>
        <p:blipFill>
          <a:blip r:embed="rId3"/>
          <a:stretch>
            <a:fillRect/>
          </a:stretch>
        </p:blipFill>
        <p:spPr>
          <a:xfrm>
            <a:off x="5834182" y="2028342"/>
            <a:ext cx="4505325" cy="1504950"/>
          </a:xfrm>
          <a:prstGeom prst="rect">
            <a:avLst/>
          </a:prstGeom>
          <a:noFill/>
          <a:ln>
            <a:solidFill>
              <a:schemeClr val="tx1"/>
            </a:solidFill>
          </a:ln>
        </p:spPr>
      </p:pic>
      <p:sp>
        <p:nvSpPr>
          <p:cNvPr id="5" name="Rectangle 1"/>
          <p:cNvSpPr>
            <a:spLocks noChangeArrowheads="1"/>
          </p:cNvSpPr>
          <p:nvPr/>
        </p:nvSpPr>
        <p:spPr bwMode="auto">
          <a:xfrm>
            <a:off x="4479945" y="3802829"/>
            <a:ext cx="2013453"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smtClean="0">
                <a:ln>
                  <a:noFill/>
                </a:ln>
                <a:solidFill>
                  <a:srgbClr val="222222"/>
                </a:solidFill>
                <a:effectLst/>
              </a:rPr>
              <a:t>C ⋈ D</a:t>
            </a:r>
            <a:r>
              <a:rPr kumimoji="0" lang="en-US" altLang="en-US" sz="2800" b="1" i="0" u="none" strike="noStrike" cap="none" normalizeH="0" baseline="0" smtClean="0">
                <a:ln>
                  <a:noFill/>
                </a:ln>
                <a:solidFill>
                  <a:schemeClr val="tx1"/>
                </a:solidFill>
                <a:effectLst/>
              </a:rPr>
              <a:t> </a:t>
            </a:r>
            <a:endParaRPr kumimoji="0" lang="en-US" altLang="en-US" sz="6000" b="1" i="0" u="none" strike="noStrike" cap="none" normalizeH="0" baseline="0" smtClean="0">
              <a:ln>
                <a:noFill/>
              </a:ln>
              <a:solidFill>
                <a:schemeClr val="tx1"/>
              </a:solidFill>
              <a:effectLst/>
            </a:endParaRPr>
          </a:p>
        </p:txBody>
      </p:sp>
      <p:pic>
        <p:nvPicPr>
          <p:cNvPr id="6" name="Picture 5"/>
          <p:cNvPicPr>
            <a:picLocks noChangeAspect="1"/>
          </p:cNvPicPr>
          <p:nvPr/>
        </p:nvPicPr>
        <p:blipFill>
          <a:blip r:embed="rId4"/>
          <a:stretch>
            <a:fillRect/>
          </a:stretch>
        </p:blipFill>
        <p:spPr>
          <a:xfrm>
            <a:off x="2568012" y="4672440"/>
            <a:ext cx="6153150" cy="1762125"/>
          </a:xfrm>
          <a:prstGeom prst="rect">
            <a:avLst/>
          </a:prstGeom>
          <a:ln>
            <a:solidFill>
              <a:srgbClr val="FF0000"/>
            </a:solidFill>
          </a:ln>
        </p:spPr>
      </p:pic>
    </p:spTree>
    <p:extLst>
      <p:ext uri="{BB962C8B-B14F-4D97-AF65-F5344CB8AC3E}">
        <p14:creationId xmlns:p14="http://schemas.microsoft.com/office/powerpoint/2010/main" val="36989716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96769" y="82945"/>
            <a:ext cx="11528385" cy="28071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7935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400" b="1" i="0" u="none" strike="noStrike" cap="none" normalizeH="0" baseline="0" dirty="0" smtClean="0">
                <a:ln>
                  <a:noFill/>
                </a:ln>
                <a:solidFill>
                  <a:srgbClr val="222222"/>
                </a:solidFill>
                <a:effectLst/>
                <a:latin typeface="+mn-lt"/>
              </a:rPr>
              <a:t>OUTER JOIN</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smtClean="0">
                <a:ln>
                  <a:noFill/>
                </a:ln>
                <a:solidFill>
                  <a:srgbClr val="222222"/>
                </a:solidFill>
                <a:effectLst/>
                <a:latin typeface="+mn-lt"/>
              </a:rPr>
              <a:t>In an outer join, along with tuples that satisfy the matching criteria, we also include some or all tuples that do not match the criteria.</a:t>
            </a:r>
            <a:endParaRPr kumimoji="0" lang="en-US" altLang="en-US" b="1" i="0" u="none" strike="noStrike" cap="none" normalizeH="0" baseline="0" dirty="0" smtClean="0">
              <a:ln>
                <a:noFill/>
              </a:ln>
              <a:solidFill>
                <a:srgbClr val="222222"/>
              </a:solidFill>
              <a:effectLst/>
              <a:latin typeface="+mn-lt"/>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400" b="1" i="0" u="none" strike="noStrike" cap="none" normalizeH="0" baseline="0" dirty="0" smtClean="0">
                <a:ln>
                  <a:noFill/>
                </a:ln>
                <a:solidFill>
                  <a:srgbClr val="222222"/>
                </a:solidFill>
                <a:effectLst/>
                <a:latin typeface="+mn-lt"/>
              </a:rPr>
              <a:t>Left Outer Join                (A             B)</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smtClean="0">
                <a:ln>
                  <a:noFill/>
                </a:ln>
                <a:solidFill>
                  <a:srgbClr val="222222"/>
                </a:solidFill>
                <a:effectLst/>
                <a:latin typeface="+mn-lt"/>
              </a:rPr>
              <a:t>In the left outer join, operation allows keeping all tuple in the left relation. However, if there is no matching tuple is found in right relation, then the attributes of right relation in the join result are filled with null values.</a:t>
            </a:r>
            <a:endParaRPr kumimoji="0" lang="en-US" altLang="en-US" b="1" i="0" u="none" strike="noStrike" cap="none" normalizeH="0" baseline="0" dirty="0" smtClean="0">
              <a:ln>
                <a:noFill/>
              </a:ln>
              <a:solidFill>
                <a:srgbClr val="222222"/>
              </a:solidFill>
              <a:effectLst/>
              <a:latin typeface="+mn-lt"/>
            </a:endParaRPr>
          </a:p>
        </p:txBody>
      </p:sp>
      <p:pic>
        <p:nvPicPr>
          <p:cNvPr id="4098" name="Picture 2" descr="https://www.guru99.com/images/1/100518_0535_RelationalA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3519" y="1605988"/>
            <a:ext cx="372316" cy="26249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2940089" y="3467703"/>
            <a:ext cx="6842769" cy="2030272"/>
          </a:xfrm>
          <a:prstGeom prst="rect">
            <a:avLst/>
          </a:prstGeom>
        </p:spPr>
      </p:pic>
    </p:spTree>
    <p:extLst>
      <p:ext uri="{BB962C8B-B14F-4D97-AF65-F5344CB8AC3E}">
        <p14:creationId xmlns:p14="http://schemas.microsoft.com/office/powerpoint/2010/main" val="2337282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9841" y="551063"/>
            <a:ext cx="4305300" cy="2028825"/>
          </a:xfrm>
          <a:prstGeom prst="rect">
            <a:avLst/>
          </a:prstGeom>
          <a:ln>
            <a:solidFill>
              <a:schemeClr val="tx1"/>
            </a:solidFill>
          </a:ln>
        </p:spPr>
      </p:pic>
      <p:pic>
        <p:nvPicPr>
          <p:cNvPr id="3" name="Picture 2"/>
          <p:cNvPicPr>
            <a:picLocks noChangeAspect="1"/>
          </p:cNvPicPr>
          <p:nvPr/>
        </p:nvPicPr>
        <p:blipFill>
          <a:blip r:embed="rId3"/>
          <a:stretch>
            <a:fillRect/>
          </a:stretch>
        </p:blipFill>
        <p:spPr>
          <a:xfrm>
            <a:off x="5727298" y="617738"/>
            <a:ext cx="4533900" cy="1962150"/>
          </a:xfrm>
          <a:prstGeom prst="rect">
            <a:avLst/>
          </a:prstGeom>
          <a:ln>
            <a:solidFill>
              <a:schemeClr val="tx1"/>
            </a:solidFill>
          </a:ln>
        </p:spPr>
      </p:pic>
      <p:pic>
        <p:nvPicPr>
          <p:cNvPr id="4" name="Picture 3"/>
          <p:cNvPicPr>
            <a:picLocks noChangeAspect="1"/>
          </p:cNvPicPr>
          <p:nvPr/>
        </p:nvPicPr>
        <p:blipFill>
          <a:blip r:embed="rId4"/>
          <a:stretch>
            <a:fillRect/>
          </a:stretch>
        </p:blipFill>
        <p:spPr>
          <a:xfrm>
            <a:off x="2563913" y="4738205"/>
            <a:ext cx="6964400" cy="1789916"/>
          </a:xfrm>
          <a:prstGeom prst="rect">
            <a:avLst/>
          </a:prstGeom>
          <a:ln>
            <a:solidFill>
              <a:schemeClr val="tx1"/>
            </a:solidFill>
          </a:ln>
        </p:spPr>
      </p:pic>
      <p:pic>
        <p:nvPicPr>
          <p:cNvPr id="5" name="Picture 4"/>
          <p:cNvPicPr>
            <a:picLocks noChangeAspect="1"/>
          </p:cNvPicPr>
          <p:nvPr/>
        </p:nvPicPr>
        <p:blipFill>
          <a:blip r:embed="rId5"/>
          <a:stretch>
            <a:fillRect/>
          </a:stretch>
        </p:blipFill>
        <p:spPr>
          <a:xfrm>
            <a:off x="4915141" y="3238439"/>
            <a:ext cx="2041244" cy="1090210"/>
          </a:xfrm>
          <a:prstGeom prst="rect">
            <a:avLst/>
          </a:prstGeom>
        </p:spPr>
      </p:pic>
      <p:sp>
        <p:nvSpPr>
          <p:cNvPr id="6" name="Rectangle 5"/>
          <p:cNvSpPr/>
          <p:nvPr/>
        </p:nvSpPr>
        <p:spPr>
          <a:xfrm>
            <a:off x="1152928" y="3474379"/>
            <a:ext cx="2203729" cy="461665"/>
          </a:xfrm>
          <a:prstGeom prst="rect">
            <a:avLst/>
          </a:prstGeom>
        </p:spPr>
        <p:txBody>
          <a:bodyPr wrap="square">
            <a:spAutoFit/>
          </a:bodyPr>
          <a:lstStyle/>
          <a:p>
            <a:r>
              <a:rPr lang="en-US" altLang="en-US" sz="2400" b="1" dirty="0">
                <a:solidFill>
                  <a:srgbClr val="222222"/>
                </a:solidFill>
              </a:rPr>
              <a:t>Left Outer Join </a:t>
            </a:r>
            <a:endParaRPr lang="en-US" sz="2400" dirty="0"/>
          </a:p>
        </p:txBody>
      </p:sp>
    </p:spTree>
    <p:extLst>
      <p:ext uri="{BB962C8B-B14F-4D97-AF65-F5344CB8AC3E}">
        <p14:creationId xmlns:p14="http://schemas.microsoft.com/office/powerpoint/2010/main" val="37874853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67177" y="5257800"/>
            <a:ext cx="5676900" cy="1600200"/>
          </a:xfrm>
          <a:prstGeom prst="rect">
            <a:avLst/>
          </a:prstGeom>
          <a:ln>
            <a:solidFill>
              <a:schemeClr val="tx1"/>
            </a:solidFill>
          </a:ln>
        </p:spPr>
      </p:pic>
      <p:pic>
        <p:nvPicPr>
          <p:cNvPr id="3" name="Picture 2"/>
          <p:cNvPicPr>
            <a:picLocks noChangeAspect="1"/>
          </p:cNvPicPr>
          <p:nvPr/>
        </p:nvPicPr>
        <p:blipFill>
          <a:blip r:embed="rId3"/>
          <a:stretch>
            <a:fillRect/>
          </a:stretch>
        </p:blipFill>
        <p:spPr>
          <a:xfrm>
            <a:off x="78729" y="3199259"/>
            <a:ext cx="4305300" cy="2028825"/>
          </a:xfrm>
          <a:prstGeom prst="rect">
            <a:avLst/>
          </a:prstGeom>
          <a:ln>
            <a:solidFill>
              <a:schemeClr val="tx1"/>
            </a:solidFill>
          </a:ln>
        </p:spPr>
      </p:pic>
      <p:pic>
        <p:nvPicPr>
          <p:cNvPr id="4" name="Picture 3"/>
          <p:cNvPicPr>
            <a:picLocks noChangeAspect="1"/>
          </p:cNvPicPr>
          <p:nvPr/>
        </p:nvPicPr>
        <p:blipFill>
          <a:blip r:embed="rId4"/>
          <a:stretch>
            <a:fillRect/>
          </a:stretch>
        </p:blipFill>
        <p:spPr>
          <a:xfrm>
            <a:off x="7575629" y="3176785"/>
            <a:ext cx="4533900" cy="1962150"/>
          </a:xfrm>
          <a:prstGeom prst="rect">
            <a:avLst/>
          </a:prstGeom>
          <a:ln>
            <a:solidFill>
              <a:schemeClr val="tx1"/>
            </a:solidFill>
          </a:ln>
        </p:spPr>
      </p:pic>
      <p:sp>
        <p:nvSpPr>
          <p:cNvPr id="5" name="Rectangle 1"/>
          <p:cNvSpPr>
            <a:spLocks noChangeArrowheads="1"/>
          </p:cNvSpPr>
          <p:nvPr/>
        </p:nvSpPr>
        <p:spPr bwMode="auto">
          <a:xfrm>
            <a:off x="127321" y="34468"/>
            <a:ext cx="11852476" cy="17421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7935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1" i="0" u="none" strike="noStrike" cap="none" normalizeH="0" baseline="0" dirty="0" smtClean="0">
                <a:ln>
                  <a:noFill/>
                </a:ln>
                <a:solidFill>
                  <a:srgbClr val="222222"/>
                </a:solidFill>
                <a:effectLst/>
                <a:latin typeface="+mn-lt"/>
              </a:rPr>
              <a:t>Right Outer Join:               </a:t>
            </a:r>
            <a:r>
              <a:rPr kumimoji="0" lang="en-US" altLang="en-US" sz="3200" b="1" i="0" u="none" strike="noStrike" cap="none" normalizeH="0" baseline="0" dirty="0" smtClean="0">
                <a:ln>
                  <a:noFill/>
                </a:ln>
                <a:solidFill>
                  <a:srgbClr val="222222"/>
                </a:solidFill>
                <a:effectLst/>
                <a:latin typeface="+mn-lt"/>
              </a:rPr>
              <a:t>( A                     B )</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dirty="0" smtClean="0">
                <a:ln>
                  <a:noFill/>
                </a:ln>
                <a:solidFill>
                  <a:srgbClr val="222222"/>
                </a:solidFill>
                <a:effectLst/>
                <a:latin typeface="+mn-lt"/>
              </a:rPr>
              <a:t>In the right outer join, operation allows keeping all tuple in the right relation. However, if there is no matching tuple is found in the left relation, then the attributes of the left relation in the join result are filled with null values.</a:t>
            </a:r>
            <a:endParaRPr kumimoji="0" lang="en-US" altLang="en-US" sz="2000" b="1" i="0" u="none" strike="noStrike" cap="none" normalizeH="0" baseline="0" dirty="0" smtClean="0">
              <a:ln>
                <a:noFill/>
              </a:ln>
              <a:solidFill>
                <a:srgbClr val="222222"/>
              </a:solidFill>
              <a:effectLst/>
              <a:latin typeface="+mn-lt"/>
            </a:endParaRPr>
          </a:p>
        </p:txBody>
      </p:sp>
      <p:pic>
        <p:nvPicPr>
          <p:cNvPr id="5122" name="Picture 2" descr="https://www.guru99.com/images/1/100518_0535_RelationalA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4421" y="339563"/>
            <a:ext cx="502294" cy="40904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54118" y="5550069"/>
            <a:ext cx="3286477" cy="671851"/>
          </a:xfrm>
          <a:prstGeom prst="rect">
            <a:avLst/>
          </a:prstGeom>
        </p:spPr>
        <p:txBody>
          <a:bodyPr wrap="none">
            <a:spAutoFit/>
          </a:bodyPr>
          <a:lstStyle/>
          <a:p>
            <a:pPr lvl="0" eaLnBrk="0" fontAlgn="base" hangingPunct="0">
              <a:lnSpc>
                <a:spcPct val="150000"/>
              </a:lnSpc>
              <a:spcBef>
                <a:spcPct val="0"/>
              </a:spcBef>
              <a:spcAft>
                <a:spcPct val="0"/>
              </a:spcAft>
            </a:pPr>
            <a:r>
              <a:rPr lang="en-US" altLang="en-US" sz="2000" b="1" dirty="0" smtClean="0">
                <a:solidFill>
                  <a:srgbClr val="222222"/>
                </a:solidFill>
              </a:rPr>
              <a:t>          </a:t>
            </a:r>
            <a:r>
              <a:rPr lang="en-US" altLang="en-US" sz="2800" b="1" dirty="0">
                <a:solidFill>
                  <a:srgbClr val="222222"/>
                </a:solidFill>
              </a:rPr>
              <a:t>( A                     B )</a:t>
            </a:r>
          </a:p>
        </p:txBody>
      </p:sp>
      <p:pic>
        <p:nvPicPr>
          <p:cNvPr id="8" name="Picture 2" descr="https://www.guru99.com/images/1/100518_0535_RelationalA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1230" y="5810132"/>
            <a:ext cx="505669" cy="41178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stretch>
            <a:fillRect/>
          </a:stretch>
        </p:blipFill>
        <p:spPr>
          <a:xfrm>
            <a:off x="2870522" y="1659263"/>
            <a:ext cx="5062235" cy="1510280"/>
          </a:xfrm>
          <a:prstGeom prst="rect">
            <a:avLst/>
          </a:prstGeom>
        </p:spPr>
      </p:pic>
    </p:spTree>
    <p:extLst>
      <p:ext uri="{BB962C8B-B14F-4D97-AF65-F5344CB8AC3E}">
        <p14:creationId xmlns:p14="http://schemas.microsoft.com/office/powerpoint/2010/main" val="23916297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4639" y="126561"/>
            <a:ext cx="11801881" cy="4708981"/>
          </a:xfrm>
          <a:prstGeom prst="rect">
            <a:avLst/>
          </a:prstGeom>
        </p:spPr>
        <p:txBody>
          <a:bodyPr wrap="square">
            <a:spAutoFit/>
          </a:bodyPr>
          <a:lstStyle/>
          <a:p>
            <a:pPr algn="just" fontAlgn="base">
              <a:lnSpc>
                <a:spcPct val="150000"/>
              </a:lnSpc>
            </a:pPr>
            <a:r>
              <a:rPr lang="en-US" sz="2000" b="1" i="0" dirty="0" smtClean="0">
                <a:solidFill>
                  <a:srgbClr val="273239"/>
                </a:solidFill>
                <a:effectLst/>
              </a:rPr>
              <a:t>Relational Model in DBMS</a:t>
            </a:r>
          </a:p>
          <a:p>
            <a:pPr marL="285750" indent="-285750" algn="just" fontAlgn="base">
              <a:lnSpc>
                <a:spcPct val="150000"/>
              </a:lnSpc>
              <a:buFont typeface="Arial" panose="020B0604020202020204" pitchFamily="34" charset="0"/>
              <a:buChar char="•"/>
            </a:pPr>
            <a:r>
              <a:rPr lang="en-US" dirty="0" smtClean="0">
                <a:solidFill>
                  <a:srgbClr val="273239"/>
                </a:solidFill>
              </a:rPr>
              <a:t>Concept of Mathematical Relation and theoretically uses the concept of discrete mathematics</a:t>
            </a:r>
          </a:p>
          <a:p>
            <a:pPr marL="285750" indent="-285750" algn="just" fontAlgn="base">
              <a:lnSpc>
                <a:spcPct val="150000"/>
              </a:lnSpc>
              <a:buFont typeface="Arial" panose="020B0604020202020204" pitchFamily="34" charset="0"/>
              <a:buChar char="•"/>
            </a:pPr>
            <a:r>
              <a:rPr lang="en-US" dirty="0" smtClean="0"/>
              <a:t>Relational </a:t>
            </a:r>
            <a:r>
              <a:rPr lang="en-US" dirty="0"/>
              <a:t>Model was proposed by E.F. </a:t>
            </a:r>
            <a:r>
              <a:rPr lang="en-US" dirty="0" err="1"/>
              <a:t>Codd</a:t>
            </a:r>
            <a:r>
              <a:rPr lang="en-US" dirty="0"/>
              <a:t> to model data in the form of relations or tables. </a:t>
            </a:r>
            <a:endParaRPr lang="en-US" dirty="0" smtClean="0"/>
          </a:p>
          <a:p>
            <a:pPr marL="285750" indent="-285750" algn="just" fontAlgn="base">
              <a:lnSpc>
                <a:spcPct val="150000"/>
              </a:lnSpc>
              <a:buFont typeface="Arial" panose="020B0604020202020204" pitchFamily="34" charset="0"/>
              <a:buChar char="•"/>
            </a:pPr>
            <a:r>
              <a:rPr lang="en-US" dirty="0" smtClean="0"/>
              <a:t>After </a:t>
            </a:r>
            <a:r>
              <a:rPr lang="en-US" dirty="0"/>
              <a:t>designing the conceptual model of Database using ER diagram, we need to convert the conceptual model in the relational model which can be implemented using any RDBMS languages like Oracle SQL, MySQL etc. </a:t>
            </a:r>
            <a:endParaRPr lang="en-US" dirty="0" smtClean="0"/>
          </a:p>
          <a:p>
            <a:pPr algn="just" fontAlgn="base">
              <a:lnSpc>
                <a:spcPct val="150000"/>
              </a:lnSpc>
            </a:pPr>
            <a:r>
              <a:rPr lang="en-US" b="1" dirty="0" smtClean="0"/>
              <a:t>What </a:t>
            </a:r>
            <a:r>
              <a:rPr lang="en-US" b="1" dirty="0"/>
              <a:t>is Relational Model?</a:t>
            </a:r>
            <a:r>
              <a:rPr lang="en-US" dirty="0"/>
              <a:t> </a:t>
            </a:r>
          </a:p>
          <a:p>
            <a:pPr marL="285750" indent="-285750" algn="just" fontAlgn="base">
              <a:lnSpc>
                <a:spcPct val="150000"/>
              </a:lnSpc>
              <a:buFont typeface="Arial" panose="020B0604020202020204" pitchFamily="34" charset="0"/>
              <a:buChar char="•"/>
            </a:pPr>
            <a:r>
              <a:rPr lang="en-US" dirty="0" smtClean="0"/>
              <a:t>Relational Model represents how data is stored in Relational Databases.  </a:t>
            </a:r>
          </a:p>
          <a:p>
            <a:pPr marL="285750" indent="-285750" algn="just" fontAlgn="base">
              <a:lnSpc>
                <a:spcPct val="150000"/>
              </a:lnSpc>
              <a:buFont typeface="Arial" panose="020B0604020202020204" pitchFamily="34" charset="0"/>
              <a:buChar char="•"/>
            </a:pPr>
            <a:r>
              <a:rPr lang="en-US" dirty="0" smtClean="0"/>
              <a:t>A relational database stores data in the form of relations (tables). Consider a relation STUDENT with attributes ROLL_NO, NAME, ADDRESS, PHONE and AGE shown in Table 1. </a:t>
            </a:r>
          </a:p>
          <a:p>
            <a:pPr algn="just" fontAlgn="base">
              <a:lnSpc>
                <a:spcPct val="150000"/>
              </a:lnSpc>
            </a:pPr>
            <a:endParaRPr lang="en-US" dirty="0"/>
          </a:p>
          <a:p>
            <a:pPr algn="just" fontAlgn="base">
              <a:lnSpc>
                <a:spcPct val="150000"/>
              </a:lnSpc>
            </a:pPr>
            <a:endParaRPr lang="en-US" b="1" i="0" dirty="0">
              <a:solidFill>
                <a:srgbClr val="273239"/>
              </a:solidFill>
              <a:effectLst/>
            </a:endParaRPr>
          </a:p>
        </p:txBody>
      </p:sp>
      <p:pic>
        <p:nvPicPr>
          <p:cNvPr id="3" name="Picture 2"/>
          <p:cNvPicPr>
            <a:picLocks noChangeAspect="1"/>
          </p:cNvPicPr>
          <p:nvPr/>
        </p:nvPicPr>
        <p:blipFill>
          <a:blip r:embed="rId2"/>
          <a:stretch>
            <a:fillRect/>
          </a:stretch>
        </p:blipFill>
        <p:spPr>
          <a:xfrm>
            <a:off x="2894337" y="4091159"/>
            <a:ext cx="4133850" cy="2381250"/>
          </a:xfrm>
          <a:prstGeom prst="rect">
            <a:avLst/>
          </a:prstGeom>
          <a:ln>
            <a:solidFill>
              <a:schemeClr val="accent1"/>
            </a:solidFill>
          </a:ln>
        </p:spPr>
      </p:pic>
    </p:spTree>
    <p:extLst>
      <p:ext uri="{BB962C8B-B14F-4D97-AF65-F5344CB8AC3E}">
        <p14:creationId xmlns:p14="http://schemas.microsoft.com/office/powerpoint/2010/main" val="25690543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791736" y="4495800"/>
            <a:ext cx="5524500" cy="2362200"/>
          </a:xfrm>
          <a:prstGeom prst="rect">
            <a:avLst/>
          </a:prstGeom>
          <a:ln>
            <a:solidFill>
              <a:schemeClr val="tx1"/>
            </a:solidFill>
          </a:ln>
        </p:spPr>
      </p:pic>
      <p:pic>
        <p:nvPicPr>
          <p:cNvPr id="3" name="Picture 2"/>
          <p:cNvPicPr>
            <a:picLocks noChangeAspect="1"/>
          </p:cNvPicPr>
          <p:nvPr/>
        </p:nvPicPr>
        <p:blipFill>
          <a:blip r:embed="rId3"/>
          <a:stretch>
            <a:fillRect/>
          </a:stretch>
        </p:blipFill>
        <p:spPr>
          <a:xfrm>
            <a:off x="576440" y="2273285"/>
            <a:ext cx="4305300" cy="2028825"/>
          </a:xfrm>
          <a:prstGeom prst="rect">
            <a:avLst/>
          </a:prstGeom>
          <a:ln>
            <a:solidFill>
              <a:schemeClr val="tx1"/>
            </a:solidFill>
          </a:ln>
        </p:spPr>
      </p:pic>
      <p:pic>
        <p:nvPicPr>
          <p:cNvPr id="4" name="Picture 3"/>
          <p:cNvPicPr>
            <a:picLocks noChangeAspect="1"/>
          </p:cNvPicPr>
          <p:nvPr/>
        </p:nvPicPr>
        <p:blipFill>
          <a:blip r:embed="rId4"/>
          <a:stretch>
            <a:fillRect/>
          </a:stretch>
        </p:blipFill>
        <p:spPr>
          <a:xfrm>
            <a:off x="7448307" y="2339960"/>
            <a:ext cx="4533900" cy="1962150"/>
          </a:xfrm>
          <a:prstGeom prst="rect">
            <a:avLst/>
          </a:prstGeom>
          <a:ln>
            <a:solidFill>
              <a:schemeClr val="tx1"/>
            </a:solidFill>
          </a:ln>
        </p:spPr>
      </p:pic>
      <p:sp>
        <p:nvSpPr>
          <p:cNvPr id="5" name="Rectangle 1"/>
          <p:cNvSpPr>
            <a:spLocks noChangeArrowheads="1"/>
          </p:cNvSpPr>
          <p:nvPr/>
        </p:nvSpPr>
        <p:spPr bwMode="auto">
          <a:xfrm>
            <a:off x="186777" y="188819"/>
            <a:ext cx="11806822" cy="132508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7935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smtClean="0">
                <a:ln>
                  <a:noFill/>
                </a:ln>
                <a:solidFill>
                  <a:srgbClr val="222222"/>
                </a:solidFill>
                <a:effectLst/>
                <a:latin typeface="+mn-lt"/>
              </a:rPr>
              <a:t>Full Outer Join:             </a:t>
            </a:r>
            <a:r>
              <a:rPr kumimoji="0" lang="en-US" altLang="en-US" sz="3600" b="1" i="0" u="none" strike="noStrike" cap="none" normalizeH="0" baseline="0" dirty="0" smtClean="0">
                <a:ln>
                  <a:noFill/>
                </a:ln>
                <a:solidFill>
                  <a:srgbClr val="222222"/>
                </a:solidFill>
                <a:effectLst/>
                <a:latin typeface="+mn-lt"/>
              </a:rPr>
              <a:t>( A               B)</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dirty="0" smtClean="0">
                <a:ln>
                  <a:noFill/>
                </a:ln>
                <a:solidFill>
                  <a:srgbClr val="222222"/>
                </a:solidFill>
                <a:effectLst/>
                <a:latin typeface="+mn-lt"/>
              </a:rPr>
              <a:t>In a full outer join, all tuples from both relations are included in the result, irrespective of the matching condition.</a:t>
            </a:r>
            <a:endParaRPr kumimoji="0" lang="en-US" altLang="en-US" sz="2000" b="1" i="0" u="none" strike="noStrike" cap="none" normalizeH="0" baseline="0" dirty="0" smtClean="0">
              <a:ln>
                <a:noFill/>
              </a:ln>
              <a:solidFill>
                <a:srgbClr val="222222"/>
              </a:solidFill>
              <a:effectLst/>
              <a:latin typeface="+mn-lt"/>
            </a:endParaRPr>
          </a:p>
        </p:txBody>
      </p:sp>
      <p:pic>
        <p:nvPicPr>
          <p:cNvPr id="6146" name="Picture 2" descr="https://www.guru99.com/images/1/100518_0535_RelationalA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5582" y="531167"/>
            <a:ext cx="512307" cy="32019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76440" y="5224134"/>
            <a:ext cx="3740917" cy="707886"/>
          </a:xfrm>
          <a:prstGeom prst="rect">
            <a:avLst/>
          </a:prstGeom>
        </p:spPr>
        <p:txBody>
          <a:bodyPr wrap="square">
            <a:spAutoFit/>
          </a:bodyPr>
          <a:lstStyle/>
          <a:p>
            <a:r>
              <a:rPr lang="en-US" altLang="en-US" sz="4000" b="1" dirty="0">
                <a:solidFill>
                  <a:srgbClr val="222222"/>
                </a:solidFill>
              </a:rPr>
              <a:t>A             </a:t>
            </a:r>
            <a:r>
              <a:rPr lang="en-US" altLang="en-US" sz="4000" b="1" dirty="0" smtClean="0">
                <a:solidFill>
                  <a:srgbClr val="222222"/>
                </a:solidFill>
              </a:rPr>
              <a:t> </a:t>
            </a:r>
            <a:r>
              <a:rPr lang="en-US" altLang="en-US" sz="4000" b="1" dirty="0">
                <a:solidFill>
                  <a:srgbClr val="222222"/>
                </a:solidFill>
              </a:rPr>
              <a:t>  B</a:t>
            </a:r>
            <a:endParaRPr lang="en-US" sz="4000" dirty="0"/>
          </a:p>
        </p:txBody>
      </p:sp>
      <p:pic>
        <p:nvPicPr>
          <p:cNvPr id="8" name="Picture 2" descr="https://www.guru99.com/images/1/100518_0535_RelationalA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7760" y="5224134"/>
            <a:ext cx="998200" cy="6238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6">
            <p14:nvContentPartPr>
              <p14:cNvPr id="7" name="Ink 6"/>
              <p14:cNvContentPartPr/>
              <p14:nvPr/>
            </p14:nvContentPartPr>
            <p14:xfrm>
              <a:off x="7254360" y="5006520"/>
              <a:ext cx="2964240" cy="68760"/>
            </p14:xfrm>
          </p:contentPart>
        </mc:Choice>
        <mc:Fallback>
          <p:pic>
            <p:nvPicPr>
              <p:cNvPr id="7" name="Ink 6"/>
              <p:cNvPicPr/>
              <p:nvPr/>
            </p:nvPicPr>
            <p:blipFill>
              <a:blip r:embed="rId7"/>
              <a:stretch>
                <a:fillRect/>
              </a:stretch>
            </p:blipFill>
            <p:spPr>
              <a:xfrm>
                <a:off x="7245000" y="4997160"/>
                <a:ext cx="2982960" cy="87480"/>
              </a:xfrm>
              <a:prstGeom prst="rect">
                <a:avLst/>
              </a:prstGeom>
            </p:spPr>
          </p:pic>
        </mc:Fallback>
      </mc:AlternateContent>
      <p:pic>
        <p:nvPicPr>
          <p:cNvPr id="9" name="Picture 8"/>
          <p:cNvPicPr>
            <a:picLocks noChangeAspect="1"/>
          </p:cNvPicPr>
          <p:nvPr/>
        </p:nvPicPr>
        <p:blipFill>
          <a:blip r:embed="rId8"/>
          <a:stretch>
            <a:fillRect/>
          </a:stretch>
        </p:blipFill>
        <p:spPr>
          <a:xfrm>
            <a:off x="7156724" y="4909095"/>
            <a:ext cx="533400" cy="219075"/>
          </a:xfrm>
          <a:prstGeom prst="rect">
            <a:avLst/>
          </a:prstGeom>
        </p:spPr>
      </p:pic>
      <p:pic>
        <p:nvPicPr>
          <p:cNvPr id="10" name="Picture 9"/>
          <p:cNvPicPr>
            <a:picLocks noChangeAspect="1"/>
          </p:cNvPicPr>
          <p:nvPr/>
        </p:nvPicPr>
        <p:blipFill>
          <a:blip r:embed="rId9"/>
          <a:stretch>
            <a:fillRect/>
          </a:stretch>
        </p:blipFill>
        <p:spPr>
          <a:xfrm>
            <a:off x="9715257" y="4960980"/>
            <a:ext cx="447675" cy="228600"/>
          </a:xfrm>
          <a:prstGeom prst="rect">
            <a:avLst/>
          </a:prstGeom>
        </p:spPr>
      </p:pic>
    </p:spTree>
    <p:extLst>
      <p:ext uri="{BB962C8B-B14F-4D97-AF65-F5344CB8AC3E}">
        <p14:creationId xmlns:p14="http://schemas.microsoft.com/office/powerpoint/2010/main" val="40854769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766483880"/>
              </p:ext>
            </p:extLst>
          </p:nvPr>
        </p:nvGraphicFramePr>
        <p:xfrm>
          <a:off x="115747" y="81027"/>
          <a:ext cx="11771453" cy="6630169"/>
        </p:xfrm>
        <a:graphic>
          <a:graphicData uri="http://schemas.openxmlformats.org/drawingml/2006/table">
            <a:tbl>
              <a:tblPr/>
              <a:tblGrid>
                <a:gridCol w="2368291"/>
                <a:gridCol w="9403162"/>
              </a:tblGrid>
              <a:tr h="282317">
                <a:tc>
                  <a:txBody>
                    <a:bodyPr/>
                    <a:lstStyle/>
                    <a:p>
                      <a:pPr algn="ctr"/>
                      <a:r>
                        <a:rPr lang="en-US" sz="1600" b="1" dirty="0">
                          <a:effectLst/>
                        </a:rPr>
                        <a:t>Operation(Symbols)</a:t>
                      </a:r>
                    </a:p>
                  </a:txBody>
                  <a:tcPr marL="34534" marR="34534" marT="17267" marB="172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algn="ctr"/>
                      <a:r>
                        <a:rPr lang="en-US" sz="1600" b="1" dirty="0">
                          <a:effectLst/>
                        </a:rPr>
                        <a:t>Purpose</a:t>
                      </a:r>
                    </a:p>
                  </a:txBody>
                  <a:tcPr marL="34534" marR="34534" marT="17267" marB="172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r>
              <a:tr h="519486">
                <a:tc>
                  <a:txBody>
                    <a:bodyPr/>
                    <a:lstStyle/>
                    <a:p>
                      <a:r>
                        <a:rPr lang="en-US" sz="1600" dirty="0">
                          <a:effectLst/>
                        </a:rPr>
                        <a:t>Select(</a:t>
                      </a:r>
                      <a:r>
                        <a:rPr lang="el-GR" sz="1600" dirty="0">
                          <a:effectLst/>
                        </a:rPr>
                        <a:t>σ)</a:t>
                      </a:r>
                    </a:p>
                  </a:txBody>
                  <a:tcPr marL="34534" marR="34534" marT="17267" marB="172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600">
                          <a:effectLst/>
                        </a:rPr>
                        <a:t>The SELECT operation is used for selecting a subset of the tuples according to a given selection condition</a:t>
                      </a:r>
                    </a:p>
                  </a:txBody>
                  <a:tcPr marL="34534" marR="34534" marT="17267" marB="172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519486">
                <a:tc>
                  <a:txBody>
                    <a:bodyPr/>
                    <a:lstStyle/>
                    <a:p>
                      <a:r>
                        <a:rPr lang="en-US" sz="1600" dirty="0">
                          <a:effectLst/>
                        </a:rPr>
                        <a:t>Projection(</a:t>
                      </a:r>
                      <a:r>
                        <a:rPr lang="el-GR" sz="1600" dirty="0">
                          <a:effectLst/>
                        </a:rPr>
                        <a:t>π)</a:t>
                      </a:r>
                    </a:p>
                  </a:txBody>
                  <a:tcPr marL="34534" marR="34534" marT="17267" marB="172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r>
                        <a:rPr lang="en-US" sz="1600">
                          <a:effectLst/>
                        </a:rPr>
                        <a:t>The projection eliminates all attributes of the input relation but those mentioned in the projection list.</a:t>
                      </a:r>
                    </a:p>
                  </a:txBody>
                  <a:tcPr marL="34534" marR="34534" marT="17267" marB="172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r>
              <a:tr h="519486">
                <a:tc>
                  <a:txBody>
                    <a:bodyPr/>
                    <a:lstStyle/>
                    <a:p>
                      <a:r>
                        <a:rPr lang="en-US" sz="1600" dirty="0">
                          <a:effectLst/>
                        </a:rPr>
                        <a:t>Union Operation(∪)</a:t>
                      </a:r>
                    </a:p>
                  </a:txBody>
                  <a:tcPr marL="34534" marR="34534" marT="17267" marB="172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600" dirty="0">
                          <a:effectLst/>
                        </a:rPr>
                        <a:t>UNION is symbolized by symbol. It includes all tuples that are in tables A or in B.</a:t>
                      </a:r>
                    </a:p>
                  </a:txBody>
                  <a:tcPr marL="34534" marR="34534" marT="17267" marB="172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519486">
                <a:tc>
                  <a:txBody>
                    <a:bodyPr/>
                    <a:lstStyle/>
                    <a:p>
                      <a:r>
                        <a:rPr lang="en-US" sz="1600" dirty="0">
                          <a:effectLst/>
                        </a:rPr>
                        <a:t>Set Difference(-)</a:t>
                      </a:r>
                    </a:p>
                  </a:txBody>
                  <a:tcPr marL="34534" marR="34534" marT="17267" marB="172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r>
                        <a:rPr lang="en-US" sz="1600" dirty="0">
                          <a:effectLst/>
                        </a:rPr>
                        <a:t>– Symbol denotes it. The result of A – B, is a relation which includes all tuples that are in A but not in B.</a:t>
                      </a:r>
                    </a:p>
                  </a:txBody>
                  <a:tcPr marL="34534" marR="34534" marT="17267" marB="172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r>
              <a:tr h="519486">
                <a:tc>
                  <a:txBody>
                    <a:bodyPr/>
                    <a:lstStyle/>
                    <a:p>
                      <a:r>
                        <a:rPr lang="en-US" sz="1600">
                          <a:effectLst/>
                        </a:rPr>
                        <a:t>Intersection(∩)</a:t>
                      </a:r>
                    </a:p>
                  </a:txBody>
                  <a:tcPr marL="34534" marR="34534" marT="17267" marB="172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600" dirty="0">
                          <a:effectLst/>
                        </a:rPr>
                        <a:t>Intersection defines a relation consisting of a set of all tuple that are in both A and B.</a:t>
                      </a:r>
                    </a:p>
                  </a:txBody>
                  <a:tcPr marL="34534" marR="34534" marT="17267" marB="172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363640">
                <a:tc>
                  <a:txBody>
                    <a:bodyPr/>
                    <a:lstStyle/>
                    <a:p>
                      <a:r>
                        <a:rPr lang="en-US" sz="1600">
                          <a:effectLst/>
                        </a:rPr>
                        <a:t>Cartesian Product(X)</a:t>
                      </a:r>
                    </a:p>
                  </a:txBody>
                  <a:tcPr marL="34534" marR="34534" marT="17267" marB="172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r>
                        <a:rPr lang="en-US" sz="1600" dirty="0">
                          <a:effectLst/>
                        </a:rPr>
                        <a:t>Cartesian operation is helpful to merge columns from two relations.</a:t>
                      </a:r>
                    </a:p>
                  </a:txBody>
                  <a:tcPr marL="34534" marR="34534" marT="17267" marB="172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r>
              <a:tr h="363640">
                <a:tc>
                  <a:txBody>
                    <a:bodyPr/>
                    <a:lstStyle/>
                    <a:p>
                      <a:r>
                        <a:rPr lang="en-US" sz="1600">
                          <a:effectLst/>
                        </a:rPr>
                        <a:t>Inner Join</a:t>
                      </a:r>
                    </a:p>
                  </a:txBody>
                  <a:tcPr marL="34534" marR="34534" marT="17267" marB="172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600" dirty="0">
                          <a:effectLst/>
                        </a:rPr>
                        <a:t>Inner join, includes only those tuples that satisfy the matching criteria.</a:t>
                      </a:r>
                    </a:p>
                  </a:txBody>
                  <a:tcPr marL="34534" marR="34534" marT="17267" marB="172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519486">
                <a:tc>
                  <a:txBody>
                    <a:bodyPr/>
                    <a:lstStyle/>
                    <a:p>
                      <a:r>
                        <a:rPr lang="en-US" sz="1600">
                          <a:effectLst/>
                        </a:rPr>
                        <a:t>Theta Join(</a:t>
                      </a:r>
                      <a:r>
                        <a:rPr lang="el-GR" sz="1600">
                          <a:effectLst/>
                        </a:rPr>
                        <a:t>θ)</a:t>
                      </a:r>
                    </a:p>
                  </a:txBody>
                  <a:tcPr marL="34534" marR="34534" marT="17267" marB="172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r>
                        <a:rPr lang="en-US" sz="1600" dirty="0">
                          <a:effectLst/>
                        </a:rPr>
                        <a:t>The general case of JOIN operation is called a Theta join. It is denoted by symbol θ.</a:t>
                      </a:r>
                    </a:p>
                  </a:txBody>
                  <a:tcPr marL="34534" marR="34534" marT="17267" marB="172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r>
              <a:tr h="363640">
                <a:tc>
                  <a:txBody>
                    <a:bodyPr/>
                    <a:lstStyle/>
                    <a:p>
                      <a:r>
                        <a:rPr lang="en-US" sz="1600">
                          <a:effectLst/>
                        </a:rPr>
                        <a:t>EQUI Join</a:t>
                      </a:r>
                    </a:p>
                  </a:txBody>
                  <a:tcPr marL="34534" marR="34534" marT="17267" marB="172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600" dirty="0">
                          <a:effectLst/>
                        </a:rPr>
                        <a:t>When a theta join uses only equivalence condition, it becomes a </a:t>
                      </a:r>
                      <a:r>
                        <a:rPr lang="en-US" sz="1600" dirty="0" err="1">
                          <a:effectLst/>
                        </a:rPr>
                        <a:t>equi</a:t>
                      </a:r>
                      <a:r>
                        <a:rPr lang="en-US" sz="1600" dirty="0">
                          <a:effectLst/>
                        </a:rPr>
                        <a:t> join.</a:t>
                      </a:r>
                    </a:p>
                  </a:txBody>
                  <a:tcPr marL="34534" marR="34534" marT="17267" marB="172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519486">
                <a:tc>
                  <a:txBody>
                    <a:bodyPr/>
                    <a:lstStyle/>
                    <a:p>
                      <a:r>
                        <a:rPr lang="en-US" sz="1600">
                          <a:effectLst/>
                        </a:rPr>
                        <a:t>Natural Join(⋈)</a:t>
                      </a:r>
                    </a:p>
                  </a:txBody>
                  <a:tcPr marL="34534" marR="34534" marT="17267" marB="172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r>
                        <a:rPr lang="en-US" sz="1600" dirty="0">
                          <a:effectLst/>
                        </a:rPr>
                        <a:t>Natural join can only be performed if there is a common attribute (column) between the relations.</a:t>
                      </a:r>
                    </a:p>
                  </a:txBody>
                  <a:tcPr marL="34534" marR="34534" marT="17267" marB="172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r>
              <a:tr h="363640">
                <a:tc>
                  <a:txBody>
                    <a:bodyPr/>
                    <a:lstStyle/>
                    <a:p>
                      <a:r>
                        <a:rPr lang="en-US" sz="1600" dirty="0">
                          <a:effectLst/>
                        </a:rPr>
                        <a:t>Outer Join</a:t>
                      </a:r>
                    </a:p>
                  </a:txBody>
                  <a:tcPr marL="34534" marR="34534" marT="17267" marB="172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600" dirty="0">
                          <a:effectLst/>
                        </a:rPr>
                        <a:t>In an outer join, along with tuples that satisfy the matching criteria.</a:t>
                      </a:r>
                    </a:p>
                  </a:txBody>
                  <a:tcPr marL="34534" marR="34534" marT="17267" marB="172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363640">
                <a:tc>
                  <a:txBody>
                    <a:bodyPr/>
                    <a:lstStyle/>
                    <a:p>
                      <a:r>
                        <a:rPr lang="en-US" sz="1600" dirty="0">
                          <a:effectLst/>
                        </a:rPr>
                        <a:t>Left Outer Join( )</a:t>
                      </a:r>
                    </a:p>
                  </a:txBody>
                  <a:tcPr marL="34534" marR="34534" marT="17267" marB="172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r>
                        <a:rPr lang="en-US" sz="1600" dirty="0">
                          <a:effectLst/>
                        </a:rPr>
                        <a:t>In the left outer join, operation allows keeping all tuple in the left relation.</a:t>
                      </a:r>
                    </a:p>
                  </a:txBody>
                  <a:tcPr marL="34534" marR="34534" marT="17267" marB="172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r>
              <a:tr h="363640">
                <a:tc>
                  <a:txBody>
                    <a:bodyPr/>
                    <a:lstStyle/>
                    <a:p>
                      <a:r>
                        <a:rPr lang="en-US" sz="1600">
                          <a:effectLst/>
                        </a:rPr>
                        <a:t>Right Outer join()</a:t>
                      </a:r>
                    </a:p>
                  </a:txBody>
                  <a:tcPr marL="34534" marR="34534" marT="17267" marB="172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600" dirty="0">
                          <a:effectLst/>
                        </a:rPr>
                        <a:t>In the right outer join, operation allows keeping all tuple in the right relation.</a:t>
                      </a:r>
                    </a:p>
                  </a:txBody>
                  <a:tcPr marL="34534" marR="34534" marT="17267" marB="172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529610">
                <a:tc>
                  <a:txBody>
                    <a:bodyPr/>
                    <a:lstStyle/>
                    <a:p>
                      <a:r>
                        <a:rPr lang="en-US" sz="1600">
                          <a:effectLst/>
                        </a:rPr>
                        <a:t>Full Outer Join()</a:t>
                      </a:r>
                    </a:p>
                  </a:txBody>
                  <a:tcPr marL="34534" marR="34534" marT="17267" marB="172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r>
                        <a:rPr lang="en-US" sz="1600" dirty="0">
                          <a:effectLst/>
                        </a:rPr>
                        <a:t>In a full outer join, all tuples from both relations are included in the result irrespective of the matching condition.</a:t>
                      </a:r>
                    </a:p>
                  </a:txBody>
                  <a:tcPr marL="34534" marR="34534" marT="17267" marB="172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r>
            </a:tbl>
          </a:graphicData>
        </a:graphic>
      </p:graphicFrame>
    </p:spTree>
    <p:extLst>
      <p:ext uri="{BB962C8B-B14F-4D97-AF65-F5344CB8AC3E}">
        <p14:creationId xmlns:p14="http://schemas.microsoft.com/office/powerpoint/2010/main" val="32215750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248" y="281215"/>
            <a:ext cx="4484946" cy="369332"/>
          </a:xfrm>
          <a:prstGeom prst="rect">
            <a:avLst/>
          </a:prstGeom>
        </p:spPr>
        <p:txBody>
          <a:bodyPr wrap="none">
            <a:spAutoFit/>
          </a:bodyPr>
          <a:lstStyle/>
          <a:p>
            <a:pPr fontAlgn="base"/>
            <a:r>
              <a:rPr lang="fr-FR" b="1" dirty="0" err="1">
                <a:solidFill>
                  <a:srgbClr val="273239"/>
                </a:solidFill>
                <a:latin typeface="sofia-pro"/>
              </a:rPr>
              <a:t>Example</a:t>
            </a:r>
            <a:r>
              <a:rPr lang="fr-FR" b="1" dirty="0">
                <a:solidFill>
                  <a:srgbClr val="273239"/>
                </a:solidFill>
                <a:latin typeface="sofia-pro"/>
              </a:rPr>
              <a:t> </a:t>
            </a:r>
            <a:r>
              <a:rPr lang="fr-FR" b="1" dirty="0" err="1">
                <a:solidFill>
                  <a:srgbClr val="273239"/>
                </a:solidFill>
                <a:latin typeface="sofia-pro"/>
              </a:rPr>
              <a:t>Queries</a:t>
            </a:r>
            <a:r>
              <a:rPr lang="fr-FR" b="1" dirty="0">
                <a:solidFill>
                  <a:srgbClr val="273239"/>
                </a:solidFill>
                <a:latin typeface="sofia-pro"/>
              </a:rPr>
              <a:t> on </a:t>
            </a:r>
            <a:r>
              <a:rPr lang="fr-FR" b="1" dirty="0" err="1">
                <a:solidFill>
                  <a:srgbClr val="273239"/>
                </a:solidFill>
                <a:latin typeface="sofia-pro"/>
              </a:rPr>
              <a:t>Relational</a:t>
            </a:r>
            <a:r>
              <a:rPr lang="fr-FR" b="1" dirty="0">
                <a:solidFill>
                  <a:srgbClr val="273239"/>
                </a:solidFill>
                <a:latin typeface="sofia-pro"/>
              </a:rPr>
              <a:t> </a:t>
            </a:r>
            <a:r>
              <a:rPr lang="fr-FR" b="1" dirty="0" err="1">
                <a:solidFill>
                  <a:srgbClr val="273239"/>
                </a:solidFill>
                <a:latin typeface="sofia-pro"/>
              </a:rPr>
              <a:t>Algebra</a:t>
            </a:r>
            <a:endParaRPr lang="fr-FR" b="1" i="0" dirty="0">
              <a:solidFill>
                <a:srgbClr val="273239"/>
              </a:solidFill>
              <a:effectLst/>
              <a:latin typeface="sofia-pro"/>
            </a:endParaRPr>
          </a:p>
        </p:txBody>
      </p:sp>
      <p:sp>
        <p:nvSpPr>
          <p:cNvPr id="3" name="Rectangle 2"/>
          <p:cNvSpPr/>
          <p:nvPr/>
        </p:nvSpPr>
        <p:spPr>
          <a:xfrm>
            <a:off x="0" y="820174"/>
            <a:ext cx="11350906" cy="4196020"/>
          </a:xfrm>
          <a:prstGeom prst="rect">
            <a:avLst/>
          </a:prstGeom>
        </p:spPr>
        <p:txBody>
          <a:bodyPr wrap="square">
            <a:spAutoFit/>
          </a:bodyPr>
          <a:lstStyle/>
          <a:p>
            <a:pPr fontAlgn="base">
              <a:lnSpc>
                <a:spcPct val="150000"/>
              </a:lnSpc>
            </a:pPr>
            <a:r>
              <a:rPr lang="en-US" b="1" dirty="0">
                <a:solidFill>
                  <a:srgbClr val="273239"/>
                </a:solidFill>
                <a:latin typeface="urw-din"/>
              </a:rPr>
              <a:t>(1).</a:t>
            </a:r>
            <a:r>
              <a:rPr lang="en-US" dirty="0">
                <a:solidFill>
                  <a:srgbClr val="273239"/>
                </a:solidFill>
                <a:latin typeface="urw-din"/>
              </a:rPr>
              <a:t> Suppose there is a banking database which comprises following tables :</a:t>
            </a:r>
          </a:p>
          <a:p>
            <a:pPr fontAlgn="base">
              <a:lnSpc>
                <a:spcPct val="150000"/>
              </a:lnSpc>
            </a:pPr>
            <a:r>
              <a:rPr lang="en-US" dirty="0">
                <a:solidFill>
                  <a:srgbClr val="273239"/>
                </a:solidFill>
                <a:latin typeface="urw-din"/>
              </a:rPr>
              <a:t>Customer(</a:t>
            </a:r>
            <a:r>
              <a:rPr lang="en-US" dirty="0" err="1">
                <a:solidFill>
                  <a:srgbClr val="273239"/>
                </a:solidFill>
                <a:latin typeface="urw-din"/>
              </a:rPr>
              <a:t>Cust_name</a:t>
            </a:r>
            <a:r>
              <a:rPr lang="en-US" dirty="0">
                <a:solidFill>
                  <a:srgbClr val="273239"/>
                </a:solidFill>
                <a:latin typeface="urw-din"/>
              </a:rPr>
              <a:t>, </a:t>
            </a:r>
            <a:r>
              <a:rPr lang="en-US" dirty="0" err="1">
                <a:solidFill>
                  <a:srgbClr val="273239"/>
                </a:solidFill>
                <a:latin typeface="urw-din"/>
              </a:rPr>
              <a:t>Cust_street</a:t>
            </a:r>
            <a:r>
              <a:rPr lang="en-US" dirty="0">
                <a:solidFill>
                  <a:srgbClr val="273239"/>
                </a:solidFill>
                <a:latin typeface="urw-din"/>
              </a:rPr>
              <a:t>, </a:t>
            </a:r>
            <a:r>
              <a:rPr lang="en-US" dirty="0" err="1">
                <a:solidFill>
                  <a:srgbClr val="273239"/>
                </a:solidFill>
                <a:latin typeface="urw-din"/>
              </a:rPr>
              <a:t>Cust_city</a:t>
            </a:r>
            <a:r>
              <a:rPr lang="en-US" dirty="0">
                <a:solidFill>
                  <a:srgbClr val="273239"/>
                </a:solidFill>
                <a:latin typeface="urw-din"/>
              </a:rPr>
              <a:t>)</a:t>
            </a:r>
          </a:p>
          <a:p>
            <a:pPr fontAlgn="base">
              <a:lnSpc>
                <a:spcPct val="150000"/>
              </a:lnSpc>
            </a:pPr>
            <a:r>
              <a:rPr lang="en-US" dirty="0">
                <a:solidFill>
                  <a:srgbClr val="273239"/>
                </a:solidFill>
                <a:latin typeface="urw-din"/>
              </a:rPr>
              <a:t>Branch(</a:t>
            </a:r>
            <a:r>
              <a:rPr lang="en-US" dirty="0" err="1">
                <a:solidFill>
                  <a:srgbClr val="273239"/>
                </a:solidFill>
                <a:latin typeface="urw-din"/>
              </a:rPr>
              <a:t>Branch_name</a:t>
            </a:r>
            <a:r>
              <a:rPr lang="en-US" dirty="0">
                <a:solidFill>
                  <a:srgbClr val="273239"/>
                </a:solidFill>
                <a:latin typeface="urw-din"/>
              </a:rPr>
              <a:t>, </a:t>
            </a:r>
            <a:r>
              <a:rPr lang="en-US" dirty="0" err="1">
                <a:solidFill>
                  <a:srgbClr val="273239"/>
                </a:solidFill>
                <a:latin typeface="urw-din"/>
              </a:rPr>
              <a:t>Branch_city</a:t>
            </a:r>
            <a:r>
              <a:rPr lang="en-US" dirty="0">
                <a:solidFill>
                  <a:srgbClr val="273239"/>
                </a:solidFill>
                <a:latin typeface="urw-din"/>
              </a:rPr>
              <a:t>, Assets</a:t>
            </a:r>
            <a:r>
              <a:rPr lang="en-US" dirty="0" smtClean="0">
                <a:solidFill>
                  <a:srgbClr val="273239"/>
                </a:solidFill>
                <a:latin typeface="urw-din"/>
              </a:rPr>
              <a:t>)</a:t>
            </a:r>
          </a:p>
          <a:p>
            <a:pPr fontAlgn="base">
              <a:lnSpc>
                <a:spcPct val="150000"/>
              </a:lnSpc>
            </a:pPr>
            <a:r>
              <a:rPr lang="en-US" dirty="0"/>
              <a:t>Account (</a:t>
            </a:r>
            <a:r>
              <a:rPr lang="en-US" dirty="0" err="1"/>
              <a:t>Branch_name</a:t>
            </a:r>
            <a:r>
              <a:rPr lang="en-US" dirty="0"/>
              <a:t>, </a:t>
            </a:r>
            <a:r>
              <a:rPr lang="en-US" dirty="0" err="1"/>
              <a:t>Account_number</a:t>
            </a:r>
            <a:r>
              <a:rPr lang="en-US" dirty="0"/>
              <a:t>, Balance)</a:t>
            </a:r>
          </a:p>
          <a:p>
            <a:pPr fontAlgn="base">
              <a:lnSpc>
                <a:spcPct val="150000"/>
              </a:lnSpc>
            </a:pPr>
            <a:r>
              <a:rPr lang="en-US" dirty="0"/>
              <a:t>Loan(</a:t>
            </a:r>
            <a:r>
              <a:rPr lang="en-US" dirty="0" err="1"/>
              <a:t>Branch_name</a:t>
            </a:r>
            <a:r>
              <a:rPr lang="en-US" dirty="0"/>
              <a:t>, </a:t>
            </a:r>
            <a:r>
              <a:rPr lang="en-US" dirty="0" err="1"/>
              <a:t>Loan_number</a:t>
            </a:r>
            <a:r>
              <a:rPr lang="en-US" dirty="0"/>
              <a:t>, Amount)</a:t>
            </a:r>
          </a:p>
          <a:p>
            <a:pPr fontAlgn="base">
              <a:lnSpc>
                <a:spcPct val="150000"/>
              </a:lnSpc>
            </a:pPr>
            <a:r>
              <a:rPr lang="en-US" dirty="0"/>
              <a:t>Depositor(</a:t>
            </a:r>
            <a:r>
              <a:rPr lang="en-US" dirty="0" err="1"/>
              <a:t>Cust_name</a:t>
            </a:r>
            <a:r>
              <a:rPr lang="en-US" dirty="0"/>
              <a:t>, </a:t>
            </a:r>
            <a:r>
              <a:rPr lang="en-US" dirty="0" err="1"/>
              <a:t>Account_number</a:t>
            </a:r>
            <a:r>
              <a:rPr lang="en-US" dirty="0"/>
              <a:t>)</a:t>
            </a:r>
          </a:p>
          <a:p>
            <a:pPr fontAlgn="base">
              <a:lnSpc>
                <a:spcPct val="150000"/>
              </a:lnSpc>
            </a:pPr>
            <a:r>
              <a:rPr lang="en-US" dirty="0"/>
              <a:t>Borrower(</a:t>
            </a:r>
            <a:r>
              <a:rPr lang="en-US" dirty="0" err="1"/>
              <a:t>Cust_name</a:t>
            </a:r>
            <a:r>
              <a:rPr lang="en-US" dirty="0"/>
              <a:t>, </a:t>
            </a:r>
            <a:r>
              <a:rPr lang="en-US" dirty="0" err="1"/>
              <a:t>Loan_number</a:t>
            </a:r>
            <a:r>
              <a:rPr lang="en-US" dirty="0"/>
              <a:t>)  </a:t>
            </a:r>
          </a:p>
          <a:p>
            <a:pPr fontAlgn="base">
              <a:lnSpc>
                <a:spcPct val="150000"/>
              </a:lnSpc>
            </a:pPr>
            <a:r>
              <a:rPr lang="en-US" b="1" u="sng" dirty="0"/>
              <a:t>Query :</a:t>
            </a:r>
            <a:r>
              <a:rPr lang="en-US" dirty="0"/>
              <a:t> Find the names of all the customers who have taken a loan from the bank and also have an account at the bank.</a:t>
            </a:r>
          </a:p>
          <a:p>
            <a:pPr fontAlgn="base">
              <a:lnSpc>
                <a:spcPct val="150000"/>
              </a:lnSpc>
            </a:pPr>
            <a:r>
              <a:rPr lang="en-US" dirty="0"/>
              <a:t>Solution:</a:t>
            </a:r>
          </a:p>
          <a:p>
            <a:pPr fontAlgn="base">
              <a:lnSpc>
                <a:spcPct val="150000"/>
              </a:lnSpc>
            </a:pPr>
            <a:endParaRPr lang="en-US" b="0" i="0" dirty="0">
              <a:solidFill>
                <a:srgbClr val="273239"/>
              </a:solidFill>
              <a:effectLst/>
              <a:latin typeface="urw-din"/>
            </a:endParaRPr>
          </a:p>
        </p:txBody>
      </p:sp>
    </p:spTree>
    <p:extLst>
      <p:ext uri="{BB962C8B-B14F-4D97-AF65-F5344CB8AC3E}">
        <p14:creationId xmlns:p14="http://schemas.microsoft.com/office/powerpoint/2010/main" val="12588338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895" y="35935"/>
            <a:ext cx="11350906" cy="6217087"/>
          </a:xfrm>
          <a:prstGeom prst="rect">
            <a:avLst/>
          </a:prstGeom>
        </p:spPr>
        <p:txBody>
          <a:bodyPr wrap="square">
            <a:spAutoFit/>
          </a:bodyPr>
          <a:lstStyle/>
          <a:p>
            <a:pPr algn="just" fontAlgn="base"/>
            <a:r>
              <a:rPr lang="en-US" sz="2000" dirty="0" smtClean="0"/>
              <a:t>Depositor(</a:t>
            </a:r>
            <a:r>
              <a:rPr lang="en-US" sz="2000" dirty="0" err="1" smtClean="0"/>
              <a:t>Cust_name</a:t>
            </a:r>
            <a:r>
              <a:rPr lang="en-US" sz="2000" dirty="0"/>
              <a:t>, </a:t>
            </a:r>
            <a:r>
              <a:rPr lang="en-US" sz="2000" dirty="0" err="1"/>
              <a:t>Account_number</a:t>
            </a:r>
            <a:r>
              <a:rPr lang="en-US" sz="2000" dirty="0"/>
              <a:t>)</a:t>
            </a:r>
          </a:p>
          <a:p>
            <a:pPr algn="just" fontAlgn="base"/>
            <a:r>
              <a:rPr lang="en-US" sz="2000" dirty="0"/>
              <a:t>Borrower(</a:t>
            </a:r>
            <a:r>
              <a:rPr lang="en-US" sz="2000" dirty="0" err="1"/>
              <a:t>Cust_name</a:t>
            </a:r>
            <a:r>
              <a:rPr lang="en-US" sz="2000" dirty="0"/>
              <a:t>, </a:t>
            </a:r>
            <a:r>
              <a:rPr lang="en-US" sz="2000" dirty="0" err="1"/>
              <a:t>Loan_number</a:t>
            </a:r>
            <a:r>
              <a:rPr lang="en-US" sz="2000" dirty="0"/>
              <a:t>)  </a:t>
            </a:r>
          </a:p>
          <a:p>
            <a:pPr algn="just" fontAlgn="base"/>
            <a:r>
              <a:rPr lang="en-US" sz="2000" b="1" u="sng" dirty="0"/>
              <a:t>Query :</a:t>
            </a:r>
            <a:r>
              <a:rPr lang="en-US" sz="2000" dirty="0"/>
              <a:t> Find the names of all the customers who have taken a loan from the bank and also have an account at the bank.</a:t>
            </a:r>
          </a:p>
          <a:p>
            <a:pPr algn="just" fontAlgn="base"/>
            <a:r>
              <a:rPr lang="en-US" sz="2000" dirty="0"/>
              <a:t>Solution:</a:t>
            </a:r>
          </a:p>
          <a:p>
            <a:pPr algn="just" fontAlgn="base"/>
            <a:r>
              <a:rPr lang="en-US" sz="2000" b="1" u="sng" dirty="0"/>
              <a:t>Step 1 :</a:t>
            </a:r>
            <a:r>
              <a:rPr lang="en-US" sz="2000" dirty="0"/>
              <a:t>  Identify the relations that would be required to frame the resultant query. </a:t>
            </a:r>
          </a:p>
          <a:p>
            <a:pPr algn="just" fontAlgn="base"/>
            <a:r>
              <a:rPr lang="en-US" sz="2000" dirty="0"/>
              <a:t>First half of the query(i.e. names of customers who have taken loan) indicates “borrowers” information.</a:t>
            </a:r>
          </a:p>
          <a:p>
            <a:pPr algn="just" fontAlgn="base"/>
            <a:r>
              <a:rPr lang="en-US" sz="2000" dirty="0"/>
              <a:t>So Relation 1 —–&gt; Borrower.</a:t>
            </a:r>
          </a:p>
          <a:p>
            <a:pPr algn="just" fontAlgn="base"/>
            <a:r>
              <a:rPr lang="en-US" sz="2000" dirty="0"/>
              <a:t>Second half of the query needs Customer Name and Account number which can be obtained from Depositor relation.</a:t>
            </a:r>
          </a:p>
          <a:p>
            <a:pPr algn="just" fontAlgn="base"/>
            <a:r>
              <a:rPr lang="en-US" sz="2000" dirty="0"/>
              <a:t>Hence, Relation 2——&gt; Depositor.</a:t>
            </a:r>
          </a:p>
          <a:p>
            <a:pPr algn="just" fontAlgn="base"/>
            <a:r>
              <a:rPr lang="en-US" sz="2000" b="1" u="sng" dirty="0"/>
              <a:t>Step 2 :</a:t>
            </a:r>
            <a:r>
              <a:rPr lang="en-US" sz="2000" dirty="0"/>
              <a:t>  Identify the columns which you require from the relations obtained in Step 1.</a:t>
            </a:r>
          </a:p>
          <a:p>
            <a:pPr algn="just" fontAlgn="base"/>
            <a:r>
              <a:rPr lang="en-US" sz="2000" b="1" u="sng" dirty="0"/>
              <a:t>Column 1 : </a:t>
            </a:r>
            <a:r>
              <a:rPr lang="en-US" sz="2000" dirty="0"/>
              <a:t> </a:t>
            </a:r>
            <a:r>
              <a:rPr lang="en-US" sz="2000" dirty="0" err="1"/>
              <a:t>Cust_name</a:t>
            </a:r>
            <a:r>
              <a:rPr lang="en-US" sz="2000" dirty="0"/>
              <a:t> from Borrower </a:t>
            </a:r>
            <a:endParaRPr lang="en-US" sz="2000" dirty="0" smtClean="0"/>
          </a:p>
          <a:p>
            <a:pPr algn="just" fontAlgn="base"/>
            <a:endParaRPr lang="en-US" sz="2000" dirty="0"/>
          </a:p>
          <a:p>
            <a:pPr algn="just" fontAlgn="base"/>
            <a:r>
              <a:rPr lang="en-US" sz="2000" b="1" u="sng" dirty="0"/>
              <a:t>Column 2 : </a:t>
            </a:r>
            <a:r>
              <a:rPr lang="en-US" sz="2000" dirty="0"/>
              <a:t> </a:t>
            </a:r>
            <a:r>
              <a:rPr lang="en-US" sz="2000" dirty="0" err="1"/>
              <a:t>Cust_name</a:t>
            </a:r>
            <a:r>
              <a:rPr lang="en-US" sz="2000" dirty="0"/>
              <a:t> from </a:t>
            </a:r>
            <a:r>
              <a:rPr lang="en-US" sz="2000" dirty="0" smtClean="0"/>
              <a:t>Depositor</a:t>
            </a:r>
          </a:p>
          <a:p>
            <a:pPr algn="just" fontAlgn="base"/>
            <a:r>
              <a:rPr lang="en-US" sz="2000" b="1" u="sng" dirty="0"/>
              <a:t>Step 3 :</a:t>
            </a:r>
            <a:r>
              <a:rPr lang="en-US" sz="2000" dirty="0"/>
              <a:t>  Identify the operator to be used. We need to find out the </a:t>
            </a:r>
            <a:r>
              <a:rPr lang="en-US" sz="2000" b="1" dirty="0"/>
              <a:t>names of customers</a:t>
            </a:r>
            <a:r>
              <a:rPr lang="en-US" sz="2000" dirty="0"/>
              <a:t> who are present in </a:t>
            </a:r>
            <a:r>
              <a:rPr lang="en-US" sz="2000" b="1" dirty="0"/>
              <a:t>both</a:t>
            </a:r>
            <a:r>
              <a:rPr lang="en-US" sz="2000" dirty="0"/>
              <a:t> </a:t>
            </a:r>
            <a:r>
              <a:rPr lang="en-US" sz="2000" b="1" dirty="0"/>
              <a:t>Borrower</a:t>
            </a:r>
            <a:r>
              <a:rPr lang="en-US" sz="2000" dirty="0"/>
              <a:t> table and </a:t>
            </a:r>
            <a:r>
              <a:rPr lang="en-US" sz="2000" b="1" dirty="0"/>
              <a:t>Depositor </a:t>
            </a:r>
            <a:r>
              <a:rPr lang="en-US" sz="2000" dirty="0"/>
              <a:t>table.</a:t>
            </a:r>
          </a:p>
          <a:p>
            <a:pPr algn="just" fontAlgn="base"/>
            <a:r>
              <a:rPr lang="en-US" sz="2000" dirty="0"/>
              <a:t>Hence, operator to be used—-&gt; Intersection.</a:t>
            </a:r>
          </a:p>
          <a:p>
            <a:pPr algn="just" fontAlgn="base"/>
            <a:r>
              <a:rPr lang="en-US" sz="2000" dirty="0"/>
              <a:t>Final Query will be </a:t>
            </a:r>
          </a:p>
          <a:p>
            <a:pPr algn="just" fontAlgn="base"/>
            <a:endParaRPr lang="en-US" sz="2000" b="0" i="0" dirty="0">
              <a:solidFill>
                <a:srgbClr val="273239"/>
              </a:solidFill>
              <a:effectLst/>
              <a:latin typeface="urw-din"/>
            </a:endParaRPr>
          </a:p>
        </p:txBody>
      </p:sp>
      <p:pic>
        <p:nvPicPr>
          <p:cNvPr id="1026" name="Picture 2" descr="https://media.geeksforgeeks.org/wp-content/uploads/20210325113133/Capture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4624" y="3683168"/>
            <a:ext cx="3638550" cy="533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edia.geeksforgeeks.org/wp-content/uploads/20210325115211/Capture2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4732" y="4159009"/>
            <a:ext cx="363855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ightbo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6775" y="6231374"/>
            <a:ext cx="7953375" cy="48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3904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8655" y="420931"/>
            <a:ext cx="11430000" cy="4154984"/>
          </a:xfrm>
          <a:prstGeom prst="rect">
            <a:avLst/>
          </a:prstGeom>
        </p:spPr>
        <p:txBody>
          <a:bodyPr wrap="square">
            <a:spAutoFit/>
          </a:bodyPr>
          <a:lstStyle/>
          <a:p>
            <a:pPr algn="just">
              <a:lnSpc>
                <a:spcPct val="150000"/>
              </a:lnSpc>
            </a:pPr>
            <a:r>
              <a:rPr lang="en-IN" sz="3200" dirty="0"/>
              <a:t>What is the result of first performing the cross product of </a:t>
            </a:r>
            <a:r>
              <a:rPr lang="en-IN" sz="3200" i="1" dirty="0"/>
              <a:t>student </a:t>
            </a:r>
            <a:r>
              <a:rPr lang="en-IN" sz="3200" dirty="0" smtClean="0"/>
              <a:t>and </a:t>
            </a:r>
            <a:r>
              <a:rPr lang="en-IN" sz="3200" i="1" dirty="0" smtClean="0"/>
              <a:t>advisor</a:t>
            </a:r>
            <a:r>
              <a:rPr lang="en-IN" sz="3200" dirty="0"/>
              <a:t>, and then </a:t>
            </a:r>
            <a:r>
              <a:rPr lang="en-IN" sz="3200" dirty="0" smtClean="0"/>
              <a:t>performing </a:t>
            </a:r>
            <a:r>
              <a:rPr lang="en-IN" sz="3200" dirty="0"/>
              <a:t>a selection operation on the result with </a:t>
            </a:r>
            <a:r>
              <a:rPr lang="en-IN" sz="3200" dirty="0" smtClean="0"/>
              <a:t>the predicate </a:t>
            </a:r>
            <a:r>
              <a:rPr lang="en-IN" sz="3200" i="1" dirty="0"/>
              <a:t>s </a:t>
            </a:r>
            <a:r>
              <a:rPr lang="en-IN" sz="3200" i="1" dirty="0" smtClean="0"/>
              <a:t>_id </a:t>
            </a:r>
            <a:r>
              <a:rPr lang="en-IN" sz="3200" dirty="0"/>
              <a:t>= ID? </a:t>
            </a:r>
            <a:endParaRPr lang="en-IN" sz="3200" dirty="0" smtClean="0"/>
          </a:p>
          <a:p>
            <a:pPr algn="just">
              <a:lnSpc>
                <a:spcPct val="150000"/>
              </a:lnSpc>
            </a:pPr>
            <a:endParaRPr lang="en-IN" sz="3200" i="1" dirty="0"/>
          </a:p>
          <a:p>
            <a:pPr algn="just">
              <a:lnSpc>
                <a:spcPct val="150000"/>
              </a:lnSpc>
            </a:pPr>
            <a:r>
              <a:rPr lang="el-GR" sz="4800" dirty="0" smtClean="0"/>
              <a:t>σ</a:t>
            </a:r>
            <a:r>
              <a:rPr lang="en-GB" sz="4800" dirty="0" smtClean="0"/>
              <a:t> </a:t>
            </a:r>
            <a:r>
              <a:rPr lang="en-IN" sz="2400" i="1" dirty="0" err="1" smtClean="0"/>
              <a:t>S_id</a:t>
            </a:r>
            <a:r>
              <a:rPr lang="en-IN" sz="2400" dirty="0" smtClean="0"/>
              <a:t>=</a:t>
            </a:r>
            <a:r>
              <a:rPr lang="en-IN" sz="2400" i="1" dirty="0" smtClean="0"/>
              <a:t>ID </a:t>
            </a:r>
            <a:r>
              <a:rPr lang="en-IN" sz="4400" dirty="0" smtClean="0"/>
              <a:t>(</a:t>
            </a:r>
            <a:r>
              <a:rPr lang="en-IN" sz="4400" i="1" dirty="0" smtClean="0"/>
              <a:t>student</a:t>
            </a:r>
            <a:r>
              <a:rPr lang="en-IN" sz="4800" i="1" dirty="0" smtClean="0"/>
              <a:t> </a:t>
            </a:r>
            <a:r>
              <a:rPr lang="en-IN" sz="4800" dirty="0"/>
              <a:t>× </a:t>
            </a:r>
            <a:r>
              <a:rPr lang="en-IN" sz="4800" i="1" dirty="0"/>
              <a:t>advisor</a:t>
            </a:r>
            <a:r>
              <a:rPr lang="en-IN" sz="4800" dirty="0" smtClean="0"/>
              <a:t>)</a:t>
            </a:r>
            <a:endParaRPr lang="en-GB" sz="4800" dirty="0"/>
          </a:p>
        </p:txBody>
      </p:sp>
    </p:spTree>
    <p:extLst>
      <p:ext uri="{BB962C8B-B14F-4D97-AF65-F5344CB8AC3E}">
        <p14:creationId xmlns:p14="http://schemas.microsoft.com/office/powerpoint/2010/main" val="90100626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44785" y="169327"/>
            <a:ext cx="6212525" cy="1328968"/>
          </a:xfrm>
          <a:prstGeom prst="rect">
            <a:avLst/>
          </a:prstGeom>
        </p:spPr>
      </p:pic>
      <p:pic>
        <p:nvPicPr>
          <p:cNvPr id="3" name="Picture 2"/>
          <p:cNvPicPr>
            <a:picLocks noChangeAspect="1"/>
          </p:cNvPicPr>
          <p:nvPr/>
        </p:nvPicPr>
        <p:blipFill>
          <a:blip r:embed="rId3"/>
          <a:stretch>
            <a:fillRect/>
          </a:stretch>
        </p:blipFill>
        <p:spPr>
          <a:xfrm>
            <a:off x="354777" y="1498295"/>
            <a:ext cx="9725657" cy="482303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2042280" y="5501520"/>
              <a:ext cx="4823640" cy="975960"/>
            </p14:xfrm>
          </p:contentPart>
        </mc:Choice>
        <mc:Fallback xmlns="">
          <p:pic>
            <p:nvPicPr>
              <p:cNvPr id="4" name="Ink 3"/>
              <p:cNvPicPr/>
              <p:nvPr/>
            </p:nvPicPr>
            <p:blipFill>
              <a:blip r:embed="rId5"/>
              <a:stretch>
                <a:fillRect/>
              </a:stretch>
            </p:blipFill>
            <p:spPr>
              <a:xfrm>
                <a:off x="2032920" y="5492160"/>
                <a:ext cx="4842360" cy="994680"/>
              </a:xfrm>
              <a:prstGeom prst="rect">
                <a:avLst/>
              </a:prstGeom>
            </p:spPr>
          </p:pic>
        </mc:Fallback>
      </mc:AlternateContent>
      <p:sp>
        <p:nvSpPr>
          <p:cNvPr id="5" name="TextBox 4"/>
          <p:cNvSpPr txBox="1"/>
          <p:nvPr/>
        </p:nvSpPr>
        <p:spPr>
          <a:xfrm>
            <a:off x="4638102" y="5233012"/>
            <a:ext cx="1002535" cy="369332"/>
          </a:xfrm>
          <a:prstGeom prst="rect">
            <a:avLst/>
          </a:prstGeom>
          <a:noFill/>
        </p:spPr>
        <p:txBody>
          <a:bodyPr wrap="square" rtlCol="0">
            <a:spAutoFit/>
          </a:bodyPr>
          <a:lstStyle/>
          <a:p>
            <a:r>
              <a:rPr lang="en-US" dirty="0" smtClean="0"/>
              <a:t>works</a:t>
            </a:r>
            <a:endParaRPr lang="en-US" dirty="0"/>
          </a:p>
        </p:txBody>
      </p:sp>
      <p:sp>
        <p:nvSpPr>
          <p:cNvPr id="6" name="TextBox 5"/>
          <p:cNvSpPr txBox="1"/>
          <p:nvPr/>
        </p:nvSpPr>
        <p:spPr>
          <a:xfrm>
            <a:off x="5728771" y="5669671"/>
            <a:ext cx="2060155" cy="369332"/>
          </a:xfrm>
          <a:prstGeom prst="rect">
            <a:avLst/>
          </a:prstGeom>
          <a:noFill/>
        </p:spPr>
        <p:txBody>
          <a:bodyPr wrap="square" rtlCol="0">
            <a:spAutoFit/>
          </a:bodyPr>
          <a:lstStyle/>
          <a:p>
            <a:r>
              <a:rPr lang="en-US" dirty="0" smtClean="0"/>
              <a:t>Employee </a:t>
            </a:r>
            <a:r>
              <a:rPr lang="en-US" altLang="en-US" dirty="0">
                <a:solidFill>
                  <a:srgbClr val="222222"/>
                </a:solidFill>
              </a:rPr>
              <a:t>⋈</a:t>
            </a:r>
            <a:r>
              <a:rPr lang="en-US" dirty="0" smtClean="0"/>
              <a:t>   works</a:t>
            </a:r>
            <a:endParaRPr lang="en-US" dirty="0"/>
          </a:p>
        </p:txBody>
      </p:sp>
    </p:spTree>
    <p:extLst>
      <p:ext uri="{BB962C8B-B14F-4D97-AF65-F5344CB8AC3E}">
        <p14:creationId xmlns:p14="http://schemas.microsoft.com/office/powerpoint/2010/main" val="190037632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7522" y="131628"/>
            <a:ext cx="6838159" cy="2126829"/>
          </a:xfrm>
          <a:prstGeom prst="rect">
            <a:avLst/>
          </a:prstGeom>
        </p:spPr>
      </p:pic>
      <p:pic>
        <p:nvPicPr>
          <p:cNvPr id="3" name="Picture 2"/>
          <p:cNvPicPr>
            <a:picLocks noChangeAspect="1"/>
          </p:cNvPicPr>
          <p:nvPr/>
        </p:nvPicPr>
        <p:blipFill>
          <a:blip r:embed="rId3"/>
          <a:stretch>
            <a:fillRect/>
          </a:stretch>
        </p:blipFill>
        <p:spPr>
          <a:xfrm>
            <a:off x="327522" y="2453089"/>
            <a:ext cx="10888259" cy="4101948"/>
          </a:xfrm>
          <a:prstGeom prst="rect">
            <a:avLst/>
          </a:prstGeom>
        </p:spPr>
      </p:pic>
    </p:spTree>
    <p:extLst>
      <p:ext uri="{BB962C8B-B14F-4D97-AF65-F5344CB8AC3E}">
        <p14:creationId xmlns:p14="http://schemas.microsoft.com/office/powerpoint/2010/main" val="14612692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4675" y="265666"/>
            <a:ext cx="10159155" cy="5738527"/>
          </a:xfrm>
          <a:prstGeom prst="rect">
            <a:avLst/>
          </a:prstGeom>
        </p:spPr>
      </p:pic>
      <p:pic>
        <p:nvPicPr>
          <p:cNvPr id="3" name="Picture 2"/>
          <p:cNvPicPr>
            <a:picLocks noChangeAspect="1"/>
          </p:cNvPicPr>
          <p:nvPr/>
        </p:nvPicPr>
        <p:blipFill>
          <a:blip r:embed="rId3"/>
          <a:stretch>
            <a:fillRect/>
          </a:stretch>
        </p:blipFill>
        <p:spPr>
          <a:xfrm>
            <a:off x="2752610" y="5860973"/>
            <a:ext cx="5862580" cy="887455"/>
          </a:xfrm>
          <a:prstGeom prst="rect">
            <a:avLst/>
          </a:prstGeom>
        </p:spPr>
      </p:pic>
    </p:spTree>
    <p:extLst>
      <p:ext uri="{BB962C8B-B14F-4D97-AF65-F5344CB8AC3E}">
        <p14:creationId xmlns:p14="http://schemas.microsoft.com/office/powerpoint/2010/main" val="24000756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98763" y="457065"/>
            <a:ext cx="11416146" cy="584775"/>
          </a:xfrm>
          <a:prstGeom prst="rect">
            <a:avLst/>
          </a:prstGeom>
        </p:spPr>
        <p:txBody>
          <a:bodyPr wrap="square">
            <a:spAutoFit/>
          </a:bodyPr>
          <a:lstStyle/>
          <a:p>
            <a:r>
              <a:rPr lang="en-IN" sz="3200" b="1" dirty="0" smtClean="0"/>
              <a:t>Mapping the ER and EER Model to the Relational Model</a:t>
            </a:r>
            <a:endParaRPr lang="en-US" sz="3200" b="1" dirty="0"/>
          </a:p>
        </p:txBody>
      </p:sp>
    </p:spTree>
    <p:extLst>
      <p:ext uri="{BB962C8B-B14F-4D97-AF65-F5344CB8AC3E}">
        <p14:creationId xmlns:p14="http://schemas.microsoft.com/office/powerpoint/2010/main" val="5182638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339" y="166255"/>
            <a:ext cx="11540412" cy="6442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0336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7286" y="96617"/>
            <a:ext cx="11732964" cy="7017306"/>
          </a:xfrm>
          <a:prstGeom prst="rect">
            <a:avLst/>
          </a:prstGeom>
        </p:spPr>
        <p:txBody>
          <a:bodyPr wrap="square">
            <a:spAutoFit/>
          </a:bodyPr>
          <a:lstStyle/>
          <a:p>
            <a:pPr lvl="0" algn="just" eaLnBrk="0" fontAlgn="base" hangingPunct="0">
              <a:lnSpc>
                <a:spcPct val="150000"/>
              </a:lnSpc>
              <a:spcBef>
                <a:spcPct val="0"/>
              </a:spcBef>
              <a:spcAft>
                <a:spcPct val="0"/>
              </a:spcAft>
            </a:pPr>
            <a:r>
              <a:rPr kumimoji="0" lang="en-US" altLang="en-US" sz="2000" b="1" i="0" u="none" strike="noStrike" cap="none" normalizeH="0" baseline="0" dirty="0" smtClean="0">
                <a:ln>
                  <a:noFill/>
                </a:ln>
                <a:solidFill>
                  <a:srgbClr val="273239"/>
                </a:solidFill>
                <a:effectLst/>
              </a:rPr>
              <a:t>IMPORTANT TERMINOLOGIES</a:t>
            </a:r>
            <a:endParaRPr kumimoji="0" lang="en-US" altLang="en-US" sz="1200" b="0" i="0" u="none" strike="noStrike" cap="none" normalizeH="0" baseline="0" dirty="0" smtClean="0">
              <a:ln>
                <a:noFill/>
              </a:ln>
              <a:solidFill>
                <a:schemeClr val="tx1"/>
              </a:solidFill>
              <a:effectLst/>
            </a:endParaRPr>
          </a:p>
          <a:p>
            <a:pPr marL="285750" indent="-285750" algn="just" eaLnBrk="0" fontAlgn="base" hangingPunct="0">
              <a:lnSpc>
                <a:spcPct val="150000"/>
              </a:lnSpc>
              <a:spcBef>
                <a:spcPct val="0"/>
              </a:spcBef>
              <a:spcAft>
                <a:spcPct val="0"/>
              </a:spcAft>
              <a:buFont typeface="Arial" panose="020B0604020202020204" pitchFamily="34" charset="0"/>
              <a:buChar char="•"/>
            </a:pPr>
            <a:r>
              <a:rPr lang="en-US" sz="2000" dirty="0" smtClean="0"/>
              <a:t>A table is called a relation.</a:t>
            </a:r>
            <a:endParaRPr kumimoji="0" lang="en-US" altLang="en-US" sz="2000" b="1" i="0" u="none" strike="noStrike" cap="none" normalizeH="0" baseline="0" dirty="0" smtClean="0">
              <a:ln>
                <a:noFill/>
              </a:ln>
              <a:solidFill>
                <a:srgbClr val="273239"/>
              </a:solidFill>
              <a:effectLst/>
            </a:endParaRPr>
          </a:p>
          <a:p>
            <a:pPr marL="285750" lvl="0" indent="-285750" algn="just" eaLnBrk="0" fontAlgn="base" hangingPunct="0">
              <a:lnSpc>
                <a:spcPct val="150000"/>
              </a:lnSpc>
              <a:spcBef>
                <a:spcPct val="0"/>
              </a:spcBef>
              <a:spcAft>
                <a:spcPct val="0"/>
              </a:spcAft>
              <a:buFont typeface="Arial" panose="020B0604020202020204" pitchFamily="34" charset="0"/>
              <a:buChar char="•"/>
            </a:pPr>
            <a:r>
              <a:rPr kumimoji="0" lang="en-US" altLang="en-US" sz="2000" b="1" i="0" u="none" strike="noStrike" cap="none" normalizeH="0" baseline="0" dirty="0" smtClean="0">
                <a:ln>
                  <a:noFill/>
                </a:ln>
                <a:solidFill>
                  <a:srgbClr val="273239"/>
                </a:solidFill>
                <a:effectLst/>
              </a:rPr>
              <a:t>Attribute </a:t>
            </a:r>
            <a:r>
              <a:rPr kumimoji="0" lang="en-US" altLang="en-US" sz="2000" i="0" u="none" strike="noStrike" cap="none" normalizeH="0" baseline="0" dirty="0" smtClean="0">
                <a:ln>
                  <a:noFill/>
                </a:ln>
                <a:solidFill>
                  <a:srgbClr val="273239"/>
                </a:solidFill>
                <a:effectLst/>
              </a:rPr>
              <a:t>(column headers)</a:t>
            </a:r>
            <a:r>
              <a:rPr kumimoji="0" lang="en-US" altLang="en-US" sz="2000" b="1" i="0" u="none" strike="noStrike" cap="none" normalizeH="0" baseline="0" dirty="0" smtClean="0">
                <a:ln>
                  <a:noFill/>
                </a:ln>
                <a:solidFill>
                  <a:srgbClr val="273239"/>
                </a:solidFill>
                <a:effectLst/>
              </a:rPr>
              <a:t>:</a:t>
            </a:r>
            <a:r>
              <a:rPr kumimoji="0" lang="en-US" altLang="en-US" sz="2000" b="0" i="0" u="none" strike="noStrike" cap="none" normalizeH="0" baseline="0" dirty="0" smtClean="0">
                <a:ln>
                  <a:noFill/>
                </a:ln>
                <a:solidFill>
                  <a:srgbClr val="273239"/>
                </a:solidFill>
                <a:effectLst/>
              </a:rPr>
              <a:t> Attributes are the properties that define a relation. </a:t>
            </a:r>
          </a:p>
          <a:p>
            <a:pPr marL="285750" lvl="0" indent="-285750" algn="just" eaLnBrk="0" fontAlgn="base" hangingPunct="0">
              <a:lnSpc>
                <a:spcPct val="150000"/>
              </a:lnSpc>
              <a:spcBef>
                <a:spcPct val="0"/>
              </a:spcBef>
              <a:spcAft>
                <a:spcPct val="0"/>
              </a:spcAft>
              <a:buFont typeface="Arial" panose="020B0604020202020204" pitchFamily="34" charset="0"/>
              <a:buChar char="•"/>
            </a:pPr>
            <a:r>
              <a:rPr kumimoji="0" lang="en-US" altLang="en-US" sz="2000" b="0" i="0" u="none" strike="noStrike" cap="none" normalizeH="0" baseline="0" dirty="0" smtClean="0">
                <a:ln>
                  <a:noFill/>
                </a:ln>
                <a:solidFill>
                  <a:srgbClr val="273239"/>
                </a:solidFill>
                <a:effectLst/>
              </a:rPr>
              <a:t>e.g.; </a:t>
            </a:r>
            <a:r>
              <a:rPr kumimoji="0" lang="en-US" altLang="en-US" sz="2000" b="1" i="0" u="none" strike="noStrike" cap="none" normalizeH="0" baseline="0" dirty="0" smtClean="0">
                <a:ln>
                  <a:noFill/>
                </a:ln>
                <a:solidFill>
                  <a:srgbClr val="273239"/>
                </a:solidFill>
                <a:effectLst/>
              </a:rPr>
              <a:t>ROLL_NO</a:t>
            </a:r>
            <a:r>
              <a:rPr kumimoji="0" lang="en-US" altLang="en-US" sz="2000" b="0" i="0" u="none" strike="noStrike" cap="none" normalizeH="0" baseline="0" dirty="0" smtClean="0">
                <a:ln>
                  <a:noFill/>
                </a:ln>
                <a:solidFill>
                  <a:srgbClr val="273239"/>
                </a:solidFill>
                <a:effectLst/>
              </a:rPr>
              <a:t>, </a:t>
            </a:r>
            <a:r>
              <a:rPr kumimoji="0" lang="en-US" altLang="en-US" sz="2000" b="1" i="0" u="none" strike="noStrike" cap="none" normalizeH="0" baseline="0" dirty="0" smtClean="0">
                <a:ln>
                  <a:noFill/>
                </a:ln>
                <a:solidFill>
                  <a:srgbClr val="273239"/>
                </a:solidFill>
                <a:effectLst/>
              </a:rPr>
              <a:t>NAME</a:t>
            </a:r>
          </a:p>
          <a:p>
            <a:pPr marL="285750" indent="-285750" algn="just" eaLnBrk="0" fontAlgn="base" hangingPunct="0">
              <a:lnSpc>
                <a:spcPct val="150000"/>
              </a:lnSpc>
              <a:spcBef>
                <a:spcPct val="0"/>
              </a:spcBef>
              <a:spcAft>
                <a:spcPct val="0"/>
              </a:spcAft>
              <a:buFont typeface="Arial" panose="020B0604020202020204" pitchFamily="34" charset="0"/>
              <a:buChar char="•"/>
            </a:pPr>
            <a:r>
              <a:rPr lang="en-US" sz="2000" b="0" i="0" dirty="0" smtClean="0">
                <a:solidFill>
                  <a:srgbClr val="333333"/>
                </a:solidFill>
                <a:effectLst/>
              </a:rPr>
              <a:t> It contains the name of a column in a particular table. Each attribute Ai must have a domain, </a:t>
            </a:r>
            <a:r>
              <a:rPr lang="en-US" sz="2000" b="0" i="0" dirty="0" err="1" smtClean="0">
                <a:solidFill>
                  <a:srgbClr val="333333"/>
                </a:solidFill>
                <a:effectLst/>
              </a:rPr>
              <a:t>dom</a:t>
            </a:r>
            <a:r>
              <a:rPr lang="en-US" sz="2000" b="0" i="0" dirty="0" smtClean="0">
                <a:solidFill>
                  <a:srgbClr val="333333"/>
                </a:solidFill>
                <a:effectLst/>
              </a:rPr>
              <a:t>(Ai)</a:t>
            </a:r>
            <a:endParaRPr kumimoji="0" lang="en-US" altLang="en-US" sz="2000" b="0" i="0" u="none" strike="noStrike" cap="none" normalizeH="0" baseline="0" dirty="0" smtClean="0">
              <a:ln>
                <a:noFill/>
              </a:ln>
              <a:solidFill>
                <a:srgbClr val="273239"/>
              </a:solidFill>
              <a:effectLst/>
            </a:endParaRPr>
          </a:p>
          <a:p>
            <a:pPr marL="285750" lvl="0" indent="-285750" algn="just" eaLnBrk="0" fontAlgn="base" hangingPunct="0">
              <a:lnSpc>
                <a:spcPct val="150000"/>
              </a:lnSpc>
              <a:spcBef>
                <a:spcPct val="0"/>
              </a:spcBef>
              <a:spcAft>
                <a:spcPct val="0"/>
              </a:spcAft>
              <a:buFont typeface="Arial" panose="020B0604020202020204" pitchFamily="34" charset="0"/>
              <a:buChar char="•"/>
            </a:pPr>
            <a:r>
              <a:rPr kumimoji="0" lang="en-US" altLang="en-US" sz="2000" b="1" i="0" u="none" strike="noStrike" cap="none" normalizeH="0" baseline="0" dirty="0" smtClean="0">
                <a:ln>
                  <a:noFill/>
                </a:ln>
                <a:solidFill>
                  <a:srgbClr val="273239"/>
                </a:solidFill>
                <a:effectLst/>
              </a:rPr>
              <a:t>Relation Schema:</a:t>
            </a:r>
            <a:r>
              <a:rPr kumimoji="0" lang="en-US" altLang="en-US" sz="2000" b="0" i="0" u="none" strike="noStrike" cap="none" normalizeH="0" baseline="0" dirty="0" smtClean="0">
                <a:ln>
                  <a:noFill/>
                </a:ln>
                <a:solidFill>
                  <a:srgbClr val="273239"/>
                </a:solidFill>
                <a:effectLst/>
              </a:rPr>
              <a:t> A relation schema represents name of the relation with its attributes. </a:t>
            </a:r>
          </a:p>
          <a:p>
            <a:pPr algn="just">
              <a:lnSpc>
                <a:spcPct val="150000"/>
              </a:lnSpc>
            </a:pPr>
            <a:r>
              <a:rPr lang="en-US" sz="2000" dirty="0" smtClean="0"/>
              <a:t>     Describes a relation.</a:t>
            </a:r>
          </a:p>
          <a:p>
            <a:pPr algn="just">
              <a:lnSpc>
                <a:spcPct val="150000"/>
              </a:lnSpc>
            </a:pPr>
            <a:r>
              <a:rPr lang="en-US" sz="2000" dirty="0" smtClean="0"/>
              <a:t>     A relational schema contains the name of the relation and name of all columns or attributes.</a:t>
            </a:r>
          </a:p>
          <a:p>
            <a:pPr algn="just">
              <a:lnSpc>
                <a:spcPct val="150000"/>
              </a:lnSpc>
            </a:pPr>
            <a:r>
              <a:rPr lang="en-US" sz="2000" dirty="0" smtClean="0"/>
              <a:t>     Made up of a relation name R and list of Attributes (A1, A2, A3, ……..)</a:t>
            </a:r>
          </a:p>
          <a:p>
            <a:pPr lvl="0" algn="just" eaLnBrk="0" fontAlgn="base" hangingPunct="0">
              <a:lnSpc>
                <a:spcPct val="150000"/>
              </a:lnSpc>
              <a:spcBef>
                <a:spcPct val="0"/>
              </a:spcBef>
              <a:spcAft>
                <a:spcPct val="0"/>
              </a:spcAft>
            </a:pPr>
            <a:r>
              <a:rPr lang="en-US" altLang="en-US" sz="2000" dirty="0" smtClean="0">
                <a:solidFill>
                  <a:srgbClr val="273239"/>
                </a:solidFill>
              </a:rPr>
              <a:t>      </a:t>
            </a:r>
            <a:r>
              <a:rPr kumimoji="0" lang="en-US" altLang="en-US" sz="2000" b="0" i="0" u="none" strike="noStrike" cap="none" normalizeH="0" baseline="0" dirty="0" smtClean="0">
                <a:ln>
                  <a:noFill/>
                </a:ln>
                <a:effectLst/>
              </a:rPr>
              <a:t>e.g.; STUDENT (ROLL_NO, NAME, ADDRESS, PHONE,</a:t>
            </a:r>
            <a:r>
              <a:rPr kumimoji="0" lang="en-US" altLang="en-US" sz="2000" b="0" i="0" u="none" strike="noStrike" cap="none" normalizeH="0" dirty="0" smtClean="0">
                <a:ln>
                  <a:noFill/>
                </a:ln>
                <a:effectLst/>
              </a:rPr>
              <a:t> </a:t>
            </a:r>
            <a:r>
              <a:rPr kumimoji="0" lang="en-US" altLang="en-US" sz="2000" b="0" i="0" u="none" strike="noStrike" cap="none" normalizeH="0" baseline="0" dirty="0" smtClean="0">
                <a:ln>
                  <a:noFill/>
                </a:ln>
                <a:effectLst/>
              </a:rPr>
              <a:t>AGE) is relation schema for STUDENT. </a:t>
            </a:r>
          </a:p>
          <a:p>
            <a:pPr lvl="0" algn="just" eaLnBrk="0" fontAlgn="base" hangingPunct="0">
              <a:lnSpc>
                <a:spcPct val="150000"/>
              </a:lnSpc>
              <a:spcBef>
                <a:spcPct val="0"/>
              </a:spcBef>
              <a:spcAft>
                <a:spcPct val="0"/>
              </a:spcAft>
            </a:pPr>
            <a:r>
              <a:rPr kumimoji="0" lang="en-US" altLang="en-US" sz="2000" b="0" i="0" u="none" strike="noStrike" cap="none" normalizeH="0" baseline="0" dirty="0" smtClean="0">
                <a:ln>
                  <a:noFill/>
                </a:ln>
                <a:effectLst/>
              </a:rPr>
              <a:t>      STUDENT (ROLL_NO: </a:t>
            </a:r>
            <a:r>
              <a:rPr kumimoji="0" lang="en-US" altLang="en-US" sz="2000" b="0" i="0" u="none" strike="noStrike" cap="none" normalizeH="0" baseline="0" dirty="0" err="1" smtClean="0">
                <a:ln>
                  <a:noFill/>
                </a:ln>
                <a:effectLst/>
              </a:rPr>
              <a:t>int</a:t>
            </a:r>
            <a:r>
              <a:rPr kumimoji="0" lang="en-US" altLang="en-US" sz="2000" b="0" i="0" u="none" strike="noStrike" cap="none" normalizeH="0" baseline="0" dirty="0" smtClean="0">
                <a:ln>
                  <a:noFill/>
                </a:ln>
                <a:effectLst/>
              </a:rPr>
              <a:t>, NAME: </a:t>
            </a:r>
            <a:r>
              <a:rPr kumimoji="0" lang="en-US" altLang="en-US" sz="2000" b="0" i="0" u="none" strike="noStrike" cap="none" normalizeH="0" baseline="0" dirty="0" err="1" smtClean="0">
                <a:ln>
                  <a:noFill/>
                </a:ln>
                <a:effectLst/>
              </a:rPr>
              <a:t>varchar</a:t>
            </a:r>
            <a:r>
              <a:rPr kumimoji="0" lang="en-US" altLang="en-US" sz="2000" b="0" i="0" u="none" strike="noStrike" cap="none" normalizeH="0" baseline="0" dirty="0" smtClean="0">
                <a:ln>
                  <a:noFill/>
                </a:ln>
                <a:effectLst/>
              </a:rPr>
              <a:t>, ADDRESS: </a:t>
            </a:r>
            <a:r>
              <a:rPr kumimoji="0" lang="en-US" altLang="en-US" sz="2000" b="0" i="0" u="none" strike="noStrike" cap="none" normalizeH="0" baseline="0" dirty="0" err="1" smtClean="0">
                <a:ln>
                  <a:noFill/>
                </a:ln>
                <a:effectLst/>
              </a:rPr>
              <a:t>varchar</a:t>
            </a:r>
            <a:r>
              <a:rPr kumimoji="0" lang="en-US" altLang="en-US" sz="2000" b="0" i="0" u="none" strike="noStrike" cap="none" normalizeH="0" baseline="0" dirty="0" smtClean="0">
                <a:ln>
                  <a:noFill/>
                </a:ln>
                <a:effectLst/>
              </a:rPr>
              <a:t>, PHONE: </a:t>
            </a:r>
            <a:r>
              <a:rPr kumimoji="0" lang="en-US" altLang="en-US" sz="2000" b="0" i="0" u="none" strike="noStrike" cap="none" normalizeH="0" baseline="0" dirty="0" err="1" smtClean="0">
                <a:ln>
                  <a:noFill/>
                </a:ln>
                <a:effectLst/>
              </a:rPr>
              <a:t>int</a:t>
            </a:r>
            <a:r>
              <a:rPr kumimoji="0" lang="en-US" altLang="en-US" sz="2000" b="0" i="0" u="none" strike="noStrike" cap="none" normalizeH="0" baseline="0" dirty="0" smtClean="0">
                <a:ln>
                  <a:noFill/>
                </a:ln>
                <a:effectLst/>
              </a:rPr>
              <a:t>, AGE: </a:t>
            </a:r>
            <a:r>
              <a:rPr kumimoji="0" lang="en-US" altLang="en-US" sz="2000" b="0" i="0" u="none" strike="noStrike" cap="none" normalizeH="0" baseline="0" dirty="0" err="1" smtClean="0">
                <a:ln>
                  <a:noFill/>
                </a:ln>
                <a:effectLst/>
              </a:rPr>
              <a:t>int</a:t>
            </a:r>
            <a:r>
              <a:rPr kumimoji="0" lang="en-US" altLang="en-US" sz="2000" b="0" i="0" u="none" strike="noStrike" cap="none" normalizeH="0" baseline="0" dirty="0" smtClean="0">
                <a:ln>
                  <a:noFill/>
                </a:ln>
                <a:effectLst/>
              </a:rPr>
              <a:t>)</a:t>
            </a:r>
          </a:p>
          <a:p>
            <a:pPr marL="285750" lvl="0" indent="-285750" algn="just" eaLnBrk="0" fontAlgn="base" hangingPunct="0">
              <a:lnSpc>
                <a:spcPct val="150000"/>
              </a:lnSpc>
              <a:spcBef>
                <a:spcPct val="0"/>
              </a:spcBef>
              <a:spcAft>
                <a:spcPct val="0"/>
              </a:spcAft>
              <a:buFont typeface="Arial" panose="020B0604020202020204" pitchFamily="34" charset="0"/>
              <a:buChar char="•"/>
            </a:pPr>
            <a:r>
              <a:rPr kumimoji="0" lang="en-US" altLang="en-US" sz="2000" b="0" i="0" u="none" strike="noStrike" cap="none" normalizeH="0" baseline="0" dirty="0" smtClean="0">
                <a:ln>
                  <a:noFill/>
                </a:ln>
                <a:effectLst/>
              </a:rPr>
              <a:t>If a schema has more than 1 relation, it is called Relational Schema.</a:t>
            </a:r>
          </a:p>
          <a:p>
            <a:pPr marL="285750" lvl="0" indent="-285750" algn="just" eaLnBrk="0" fontAlgn="base" hangingPunct="0">
              <a:lnSpc>
                <a:spcPct val="150000"/>
              </a:lnSpc>
              <a:spcBef>
                <a:spcPct val="0"/>
              </a:spcBef>
              <a:spcAft>
                <a:spcPct val="0"/>
              </a:spcAft>
              <a:buFont typeface="Arial" panose="020B0604020202020204" pitchFamily="34" charset="0"/>
              <a:buChar char="•"/>
            </a:pPr>
            <a:r>
              <a:rPr kumimoji="0" lang="en-US" altLang="en-US" sz="2000" b="1" i="0" u="none" strike="noStrike" cap="none" normalizeH="0" baseline="0" dirty="0" smtClean="0">
                <a:ln>
                  <a:noFill/>
                </a:ln>
                <a:effectLst/>
              </a:rPr>
              <a:t>Tuple:</a:t>
            </a:r>
            <a:r>
              <a:rPr kumimoji="0" lang="en-US" altLang="en-US" sz="2000" b="0" i="0" u="none" strike="noStrike" cap="none" normalizeH="0" baseline="0" dirty="0" smtClean="0">
                <a:ln>
                  <a:noFill/>
                </a:ln>
                <a:effectLst/>
              </a:rPr>
              <a:t> Each row in the relation is known as tuple. The above relation contains 4 tuples</a:t>
            </a:r>
          </a:p>
          <a:p>
            <a:pPr marL="285750" indent="-285750" algn="just" eaLnBrk="0" fontAlgn="base" hangingPunct="0">
              <a:lnSpc>
                <a:spcPct val="150000"/>
              </a:lnSpc>
              <a:spcBef>
                <a:spcPct val="0"/>
              </a:spcBef>
              <a:spcAft>
                <a:spcPct val="0"/>
              </a:spcAft>
              <a:buFont typeface="Arial" panose="020B0604020202020204" pitchFamily="34" charset="0"/>
              <a:buChar char="•"/>
            </a:pPr>
            <a:r>
              <a:rPr lang="en-US" sz="2000" b="1" i="0" dirty="0" smtClean="0">
                <a:solidFill>
                  <a:srgbClr val="333333"/>
                </a:solidFill>
                <a:effectLst/>
              </a:rPr>
              <a:t>Domain:</a:t>
            </a:r>
            <a:r>
              <a:rPr lang="en-US" sz="2000" b="0" i="0" dirty="0" smtClean="0">
                <a:solidFill>
                  <a:srgbClr val="333333"/>
                </a:solidFill>
                <a:effectLst/>
              </a:rPr>
              <a:t> It contains a set of atomic values that an attribute can take.</a:t>
            </a:r>
          </a:p>
          <a:p>
            <a:pPr marL="285750" lvl="0" indent="-285750" algn="just" eaLnBrk="0" fontAlgn="base" hangingPunct="0">
              <a:lnSpc>
                <a:spcPct val="150000"/>
              </a:lnSpc>
              <a:spcBef>
                <a:spcPct val="0"/>
              </a:spcBef>
              <a:spcAft>
                <a:spcPct val="0"/>
              </a:spcAft>
              <a:buFont typeface="Arial" panose="020B0604020202020204" pitchFamily="34" charset="0"/>
              <a:buChar char="•"/>
            </a:pPr>
            <a:endParaRPr kumimoji="0" lang="en-US" altLang="en-US" sz="2000" b="0" i="0" u="none" strike="noStrike" cap="none" normalizeH="0" baseline="0" dirty="0" smtClean="0">
              <a:ln>
                <a:noFill/>
              </a:ln>
              <a:effectLst/>
            </a:endParaRPr>
          </a:p>
        </p:txBody>
      </p:sp>
    </p:spTree>
    <p:extLst>
      <p:ext uri="{BB962C8B-B14F-4D97-AF65-F5344CB8AC3E}">
        <p14:creationId xmlns:p14="http://schemas.microsoft.com/office/powerpoint/2010/main" val="19966002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392" y="235527"/>
            <a:ext cx="11923753" cy="6485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77329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339" y="166255"/>
            <a:ext cx="11540412" cy="6442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74426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61534"/>
            <a:ext cx="11086667" cy="6796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68599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664" y="193963"/>
            <a:ext cx="12014336" cy="640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80564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339" y="166255"/>
            <a:ext cx="11540412" cy="6442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94504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09" y="41564"/>
            <a:ext cx="10781127" cy="670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37975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08" y="96982"/>
            <a:ext cx="11927686" cy="6650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80165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339" y="166255"/>
            <a:ext cx="11540412" cy="6442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2952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110" y="138546"/>
            <a:ext cx="11159093" cy="6719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34964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293" y="540327"/>
            <a:ext cx="12005496" cy="510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5680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2371" y="140684"/>
            <a:ext cx="11732964" cy="6324808"/>
          </a:xfrm>
          <a:prstGeom prst="rect">
            <a:avLst/>
          </a:prstGeom>
        </p:spPr>
        <p:txBody>
          <a:bodyPr wrap="square">
            <a:spAutoFit/>
          </a:bodyPr>
          <a:lstStyle/>
          <a:p>
            <a:pPr marL="285750" indent="-285750" algn="just" eaLnBrk="0" fontAlgn="base" hangingPunct="0">
              <a:lnSpc>
                <a:spcPct val="150000"/>
              </a:lnSpc>
              <a:spcBef>
                <a:spcPct val="0"/>
              </a:spcBef>
              <a:spcAft>
                <a:spcPct val="0"/>
              </a:spcAft>
              <a:buFont typeface="Arial" panose="020B0604020202020204" pitchFamily="34" charset="0"/>
              <a:buChar char="•"/>
            </a:pPr>
            <a:r>
              <a:rPr kumimoji="0" lang="en-US" altLang="en-US" b="1" i="0" u="none" strike="noStrike" cap="none" normalizeH="0" baseline="0" dirty="0" smtClean="0">
                <a:ln>
                  <a:noFill/>
                </a:ln>
                <a:solidFill>
                  <a:srgbClr val="273239"/>
                </a:solidFill>
                <a:effectLst/>
              </a:rPr>
              <a:t>Relation Instance (Relation State):</a:t>
            </a:r>
            <a:r>
              <a:rPr kumimoji="0" lang="en-US" altLang="en-US" b="0" i="0" u="none" strike="noStrike" cap="none" normalizeH="0" baseline="0" dirty="0" smtClean="0">
                <a:ln>
                  <a:noFill/>
                </a:ln>
                <a:solidFill>
                  <a:srgbClr val="273239"/>
                </a:solidFill>
                <a:effectLst/>
              </a:rPr>
              <a:t> </a:t>
            </a:r>
            <a:r>
              <a:rPr lang="en-US" altLang="en-US" dirty="0" smtClean="0">
                <a:solidFill>
                  <a:srgbClr val="273239"/>
                </a:solidFill>
              </a:rPr>
              <a:t>Set of tuples at a given time</a:t>
            </a:r>
          </a:p>
          <a:p>
            <a:pPr lvl="0" algn="just" eaLnBrk="0" fontAlgn="base" hangingPunct="0">
              <a:lnSpc>
                <a:spcPct val="150000"/>
              </a:lnSpc>
              <a:spcBef>
                <a:spcPct val="0"/>
              </a:spcBef>
              <a:spcAft>
                <a:spcPct val="0"/>
              </a:spcAft>
            </a:pPr>
            <a:r>
              <a:rPr lang="en-US" altLang="en-US" dirty="0" smtClean="0">
                <a:solidFill>
                  <a:srgbClr val="273239"/>
                </a:solidFill>
              </a:rPr>
              <a:t>       </a:t>
            </a:r>
            <a:r>
              <a:rPr kumimoji="0" lang="en-US" altLang="en-US" b="0" i="0" u="none" strike="noStrike" cap="none" normalizeH="0" baseline="0" dirty="0" smtClean="0">
                <a:ln>
                  <a:noFill/>
                </a:ln>
                <a:solidFill>
                  <a:srgbClr val="273239"/>
                </a:solidFill>
                <a:effectLst/>
              </a:rPr>
              <a:t>The set of tuples of a relation at a particular instance of time is called as relation instance. Table 1 shows the relation 	instance of STUDENT at a particular time. </a:t>
            </a:r>
          </a:p>
          <a:p>
            <a:pPr lvl="0" algn="just" eaLnBrk="0" fontAlgn="base" hangingPunct="0">
              <a:lnSpc>
                <a:spcPct val="150000"/>
              </a:lnSpc>
              <a:spcBef>
                <a:spcPct val="0"/>
              </a:spcBef>
              <a:spcAft>
                <a:spcPct val="0"/>
              </a:spcAft>
            </a:pPr>
            <a:r>
              <a:rPr lang="en-US" altLang="en-US" dirty="0">
                <a:solidFill>
                  <a:srgbClr val="273239"/>
                </a:solidFill>
              </a:rPr>
              <a:t> </a:t>
            </a:r>
            <a:r>
              <a:rPr lang="en-US" altLang="en-US" dirty="0" smtClean="0">
                <a:solidFill>
                  <a:srgbClr val="273239"/>
                </a:solidFill>
              </a:rPr>
              <a:t>      </a:t>
            </a:r>
            <a:r>
              <a:rPr kumimoji="0" lang="en-US" altLang="en-US" b="0" i="0" u="none" strike="noStrike" cap="none" normalizeH="0" baseline="0" dirty="0" smtClean="0">
                <a:ln>
                  <a:noFill/>
                </a:ln>
                <a:solidFill>
                  <a:srgbClr val="273239"/>
                </a:solidFill>
                <a:effectLst/>
              </a:rPr>
              <a:t>It can change whenever there is insertion, deletion or </a:t>
            </a:r>
            <a:r>
              <a:rPr kumimoji="0" lang="en-US" altLang="en-US" b="0" i="0" u="none" strike="noStrike" cap="none" normalizeH="0" baseline="0" dirty="0" err="1" smtClean="0">
                <a:ln>
                  <a:noFill/>
                </a:ln>
                <a:solidFill>
                  <a:srgbClr val="273239"/>
                </a:solidFill>
                <a:effectLst/>
              </a:rPr>
              <a:t>updation</a:t>
            </a:r>
            <a:r>
              <a:rPr kumimoji="0" lang="en-US" altLang="en-US" b="0" i="0" u="none" strike="noStrike" cap="none" normalizeH="0" baseline="0" dirty="0" smtClean="0">
                <a:ln>
                  <a:noFill/>
                </a:ln>
                <a:solidFill>
                  <a:srgbClr val="273239"/>
                </a:solidFill>
                <a:effectLst/>
              </a:rPr>
              <a:t> in the database.</a:t>
            </a:r>
          </a:p>
          <a:p>
            <a:pPr algn="just" eaLnBrk="0" fontAlgn="base" hangingPunct="0">
              <a:lnSpc>
                <a:spcPct val="150000"/>
              </a:lnSpc>
              <a:spcBef>
                <a:spcPct val="0"/>
              </a:spcBef>
              <a:spcAft>
                <a:spcPct val="0"/>
              </a:spcAft>
            </a:pPr>
            <a:r>
              <a:rPr lang="en-US" b="0" i="0" dirty="0" smtClean="0">
                <a:solidFill>
                  <a:srgbClr val="333333"/>
                </a:solidFill>
                <a:effectLst/>
              </a:rPr>
              <a:t>       Relation instances do not have duplicate tuples.</a:t>
            </a:r>
            <a:endParaRPr kumimoji="0" lang="en-US" altLang="en-US" b="0" i="0" u="none" strike="noStrike" cap="none" normalizeH="0" baseline="0" dirty="0" smtClean="0">
              <a:ln>
                <a:noFill/>
              </a:ln>
              <a:solidFill>
                <a:srgbClr val="273239"/>
              </a:solidFill>
              <a:effectLst/>
            </a:endParaRPr>
          </a:p>
          <a:p>
            <a:pPr marL="285750" lvl="0" indent="-285750" algn="just" eaLnBrk="0" fontAlgn="base" hangingPunct="0">
              <a:lnSpc>
                <a:spcPct val="150000"/>
              </a:lnSpc>
              <a:spcBef>
                <a:spcPct val="0"/>
              </a:spcBef>
              <a:spcAft>
                <a:spcPct val="0"/>
              </a:spcAft>
              <a:buFont typeface="Arial" panose="020B0604020202020204" pitchFamily="34" charset="0"/>
              <a:buChar char="•"/>
            </a:pPr>
            <a:r>
              <a:rPr kumimoji="0" lang="en-US" altLang="en-US" b="1" i="0" u="none" strike="noStrike" cap="none" normalizeH="0" baseline="0" dirty="0" smtClean="0">
                <a:ln>
                  <a:noFill/>
                </a:ln>
                <a:solidFill>
                  <a:srgbClr val="273239"/>
                </a:solidFill>
                <a:effectLst/>
              </a:rPr>
              <a:t>Relational Database Schema: </a:t>
            </a:r>
            <a:r>
              <a:rPr kumimoji="0" lang="en-US" altLang="en-US" i="0" u="none" strike="noStrike" cap="none" normalizeH="0" baseline="0" dirty="0" smtClean="0">
                <a:ln>
                  <a:noFill/>
                </a:ln>
                <a:solidFill>
                  <a:srgbClr val="273239"/>
                </a:solidFill>
                <a:effectLst/>
              </a:rPr>
              <a:t>set</a:t>
            </a:r>
            <a:r>
              <a:rPr kumimoji="0" lang="en-US" altLang="en-US" i="0" u="none" strike="noStrike" cap="none" normalizeH="0" dirty="0" smtClean="0">
                <a:ln>
                  <a:noFill/>
                </a:ln>
                <a:solidFill>
                  <a:srgbClr val="273239"/>
                </a:solidFill>
                <a:effectLst/>
              </a:rPr>
              <a:t> of relation schemas and a set of integrity constraints</a:t>
            </a:r>
            <a:endParaRPr kumimoji="0" lang="en-US" altLang="en-US" b="1" i="0" u="none" strike="noStrike" cap="none" normalizeH="0" baseline="0" dirty="0" smtClean="0">
              <a:ln>
                <a:noFill/>
              </a:ln>
              <a:solidFill>
                <a:srgbClr val="273239"/>
              </a:solidFill>
              <a:effectLst/>
            </a:endParaRPr>
          </a:p>
          <a:p>
            <a:pPr marL="285750" lvl="0" indent="-285750" algn="just" eaLnBrk="0" fontAlgn="base" hangingPunct="0">
              <a:lnSpc>
                <a:spcPct val="150000"/>
              </a:lnSpc>
              <a:spcBef>
                <a:spcPct val="0"/>
              </a:spcBef>
              <a:spcAft>
                <a:spcPct val="0"/>
              </a:spcAft>
              <a:buFont typeface="Arial" panose="020B0604020202020204" pitchFamily="34" charset="0"/>
              <a:buChar char="•"/>
            </a:pPr>
            <a:r>
              <a:rPr kumimoji="0" lang="en-US" altLang="en-US" b="1" i="0" u="none" strike="noStrike" cap="none" normalizeH="0" baseline="0" dirty="0" smtClean="0">
                <a:ln>
                  <a:noFill/>
                </a:ln>
                <a:solidFill>
                  <a:srgbClr val="273239"/>
                </a:solidFill>
                <a:effectLst/>
              </a:rPr>
              <a:t>Degree (</a:t>
            </a:r>
            <a:r>
              <a:rPr kumimoji="0" lang="en-US" altLang="en-US" b="1" i="0" u="none" strike="noStrike" cap="none" normalizeH="0" baseline="0" dirty="0" err="1" smtClean="0">
                <a:ln>
                  <a:noFill/>
                </a:ln>
                <a:solidFill>
                  <a:srgbClr val="273239"/>
                </a:solidFill>
                <a:effectLst/>
              </a:rPr>
              <a:t>arity</a:t>
            </a:r>
            <a:r>
              <a:rPr kumimoji="0" lang="en-US" altLang="en-US" b="1" i="0" u="none" strike="noStrike" cap="none" normalizeH="0" baseline="0" dirty="0" smtClean="0">
                <a:ln>
                  <a:noFill/>
                </a:ln>
                <a:solidFill>
                  <a:srgbClr val="273239"/>
                </a:solidFill>
                <a:effectLst/>
              </a:rPr>
              <a:t>):</a:t>
            </a:r>
            <a:r>
              <a:rPr kumimoji="0" lang="en-US" altLang="en-US" b="0" i="0" u="none" strike="noStrike" cap="none" normalizeH="0" baseline="0" dirty="0" smtClean="0">
                <a:ln>
                  <a:noFill/>
                </a:ln>
                <a:solidFill>
                  <a:srgbClr val="273239"/>
                </a:solidFill>
                <a:effectLst/>
              </a:rPr>
              <a:t> The number of attributes in the relation is known as degree of the relation. </a:t>
            </a:r>
          </a:p>
          <a:p>
            <a:pPr lvl="0" algn="just" eaLnBrk="0" fontAlgn="base" hangingPunct="0">
              <a:lnSpc>
                <a:spcPct val="150000"/>
              </a:lnSpc>
              <a:spcBef>
                <a:spcPct val="0"/>
              </a:spcBef>
              <a:spcAft>
                <a:spcPct val="0"/>
              </a:spcAft>
            </a:pPr>
            <a:r>
              <a:rPr kumimoji="0" lang="en-US" altLang="en-US" b="0" i="0" u="none" strike="noStrike" cap="none" normalizeH="0" baseline="0" dirty="0" smtClean="0">
                <a:ln>
                  <a:noFill/>
                </a:ln>
                <a:solidFill>
                  <a:srgbClr val="273239"/>
                </a:solidFill>
                <a:effectLst/>
              </a:rPr>
              <a:t>	The </a:t>
            </a:r>
            <a:r>
              <a:rPr kumimoji="0" lang="en-US" altLang="en-US" b="1" i="0" u="none" strike="noStrike" cap="none" normalizeH="0" baseline="0" dirty="0" smtClean="0">
                <a:ln>
                  <a:noFill/>
                </a:ln>
                <a:solidFill>
                  <a:srgbClr val="273239"/>
                </a:solidFill>
                <a:effectLst/>
              </a:rPr>
              <a:t>STUDENT</a:t>
            </a:r>
            <a:r>
              <a:rPr kumimoji="0" lang="en-US" altLang="en-US" b="0" i="0" u="none" strike="noStrike" cap="none" normalizeH="0" baseline="0" dirty="0" smtClean="0">
                <a:ln>
                  <a:noFill/>
                </a:ln>
                <a:solidFill>
                  <a:srgbClr val="273239"/>
                </a:solidFill>
                <a:effectLst/>
              </a:rPr>
              <a:t> relation defined above has degree 5.</a:t>
            </a:r>
          </a:p>
          <a:p>
            <a:pPr marL="285750" lvl="0" indent="-285750" algn="just" eaLnBrk="0" fontAlgn="base" hangingPunct="0">
              <a:lnSpc>
                <a:spcPct val="150000"/>
              </a:lnSpc>
              <a:spcBef>
                <a:spcPct val="0"/>
              </a:spcBef>
              <a:spcAft>
                <a:spcPct val="0"/>
              </a:spcAft>
              <a:buFont typeface="Arial" panose="020B0604020202020204" pitchFamily="34" charset="0"/>
              <a:buChar char="•"/>
            </a:pPr>
            <a:r>
              <a:rPr kumimoji="0" lang="en-US" altLang="en-US" b="1" i="0" u="none" strike="noStrike" cap="none" normalizeH="0" baseline="0" dirty="0" smtClean="0">
                <a:ln>
                  <a:noFill/>
                </a:ln>
                <a:solidFill>
                  <a:srgbClr val="273239"/>
                </a:solidFill>
                <a:effectLst/>
              </a:rPr>
              <a:t>Cardinality: </a:t>
            </a:r>
            <a:r>
              <a:rPr kumimoji="0" lang="en-US" altLang="en-US" b="0" i="0" u="none" strike="noStrike" cap="none" normalizeH="0" baseline="0" dirty="0" smtClean="0">
                <a:ln>
                  <a:noFill/>
                </a:ln>
                <a:solidFill>
                  <a:srgbClr val="273239"/>
                </a:solidFill>
                <a:effectLst/>
              </a:rPr>
              <a:t>The number of tuples in a relation is known as cardinality. </a:t>
            </a:r>
          </a:p>
          <a:p>
            <a:pPr lvl="0" algn="just" eaLnBrk="0" fontAlgn="base" hangingPunct="0">
              <a:lnSpc>
                <a:spcPct val="150000"/>
              </a:lnSpc>
              <a:spcBef>
                <a:spcPct val="0"/>
              </a:spcBef>
              <a:spcAft>
                <a:spcPct val="0"/>
              </a:spcAft>
            </a:pPr>
            <a:r>
              <a:rPr lang="en-US" altLang="en-US" dirty="0">
                <a:solidFill>
                  <a:srgbClr val="273239"/>
                </a:solidFill>
              </a:rPr>
              <a:t>	</a:t>
            </a:r>
            <a:r>
              <a:rPr kumimoji="0" lang="en-US" altLang="en-US" b="0" i="0" u="none" strike="noStrike" cap="none" normalizeH="0" baseline="0" dirty="0" smtClean="0">
                <a:ln>
                  <a:noFill/>
                </a:ln>
                <a:solidFill>
                  <a:srgbClr val="273239"/>
                </a:solidFill>
                <a:effectLst/>
              </a:rPr>
              <a:t>The </a:t>
            </a:r>
            <a:r>
              <a:rPr kumimoji="0" lang="en-US" altLang="en-US" b="1" i="0" u="none" strike="noStrike" cap="none" normalizeH="0" baseline="0" dirty="0" smtClean="0">
                <a:ln>
                  <a:noFill/>
                </a:ln>
                <a:solidFill>
                  <a:srgbClr val="273239"/>
                </a:solidFill>
                <a:effectLst/>
              </a:rPr>
              <a:t>STUDENT</a:t>
            </a:r>
            <a:r>
              <a:rPr kumimoji="0" lang="en-US" altLang="en-US" b="0" i="0" u="none" strike="noStrike" cap="none" normalizeH="0" baseline="0" dirty="0" smtClean="0">
                <a:ln>
                  <a:noFill/>
                </a:ln>
                <a:solidFill>
                  <a:srgbClr val="273239"/>
                </a:solidFill>
                <a:effectLst/>
              </a:rPr>
              <a:t> relation defined above has cardinality 4.</a:t>
            </a:r>
          </a:p>
          <a:p>
            <a:pPr marL="285750" lvl="0" indent="-285750" algn="just" eaLnBrk="0" fontAlgn="base" hangingPunct="0">
              <a:lnSpc>
                <a:spcPct val="150000"/>
              </a:lnSpc>
              <a:spcBef>
                <a:spcPct val="0"/>
              </a:spcBef>
              <a:spcAft>
                <a:spcPct val="0"/>
              </a:spcAft>
              <a:buFont typeface="Arial" panose="020B0604020202020204" pitchFamily="34" charset="0"/>
              <a:buChar char="•"/>
            </a:pPr>
            <a:r>
              <a:rPr kumimoji="0" lang="en-US" altLang="en-US" b="1" i="0" u="none" strike="noStrike" cap="none" normalizeH="0" baseline="0" dirty="0" smtClean="0">
                <a:ln>
                  <a:noFill/>
                </a:ln>
                <a:solidFill>
                  <a:srgbClr val="273239"/>
                </a:solidFill>
                <a:effectLst/>
              </a:rPr>
              <a:t>Column:</a:t>
            </a:r>
            <a:r>
              <a:rPr kumimoji="0" lang="en-US" altLang="en-US" b="0" i="0" u="none" strike="noStrike" cap="none" normalizeH="0" baseline="0" dirty="0" smtClean="0">
                <a:ln>
                  <a:noFill/>
                </a:ln>
                <a:solidFill>
                  <a:srgbClr val="273239"/>
                </a:solidFill>
                <a:effectLst/>
              </a:rPr>
              <a:t> Column represents the set of values for a particular attribute. </a:t>
            </a:r>
          </a:p>
          <a:p>
            <a:pPr marL="285750" lvl="0" indent="-285750" algn="just" eaLnBrk="0" fontAlgn="base" hangingPunct="0">
              <a:lnSpc>
                <a:spcPct val="150000"/>
              </a:lnSpc>
              <a:spcBef>
                <a:spcPct val="0"/>
              </a:spcBef>
              <a:spcAft>
                <a:spcPct val="0"/>
              </a:spcAft>
              <a:buFont typeface="Arial" panose="020B0604020202020204" pitchFamily="34" charset="0"/>
              <a:buChar char="•"/>
            </a:pPr>
            <a:r>
              <a:rPr lang="en-US" b="1" dirty="0" smtClean="0"/>
              <a:t>NULL </a:t>
            </a:r>
            <a:r>
              <a:rPr lang="en-US" b="1" dirty="0"/>
              <a:t>Values:</a:t>
            </a:r>
            <a:r>
              <a:rPr lang="en-US" dirty="0"/>
              <a:t> The value which is not known or unavailable is called NULL value. </a:t>
            </a:r>
            <a:endParaRPr lang="en-US" dirty="0" smtClean="0"/>
          </a:p>
          <a:p>
            <a:pPr lvl="0" algn="just" eaLnBrk="0" fontAlgn="base" hangingPunct="0">
              <a:lnSpc>
                <a:spcPct val="150000"/>
              </a:lnSpc>
              <a:spcBef>
                <a:spcPct val="0"/>
              </a:spcBef>
              <a:spcAft>
                <a:spcPct val="0"/>
              </a:spcAft>
            </a:pPr>
            <a:r>
              <a:rPr lang="en-US" dirty="0" smtClean="0"/>
              <a:t>	It </a:t>
            </a:r>
            <a:r>
              <a:rPr lang="en-US" dirty="0"/>
              <a:t>is represented by blank space. </a:t>
            </a:r>
            <a:endParaRPr lang="en-US" dirty="0" smtClean="0"/>
          </a:p>
          <a:p>
            <a:pPr lvl="0" algn="just" eaLnBrk="0" fontAlgn="base" hangingPunct="0">
              <a:lnSpc>
                <a:spcPct val="150000"/>
              </a:lnSpc>
              <a:spcBef>
                <a:spcPct val="0"/>
              </a:spcBef>
              <a:spcAft>
                <a:spcPct val="0"/>
              </a:spcAft>
            </a:pPr>
            <a:r>
              <a:rPr lang="en-US" dirty="0" smtClean="0"/>
              <a:t>	e.g</a:t>
            </a:r>
            <a:r>
              <a:rPr lang="en-US" dirty="0"/>
              <a:t>.; PHONE of STUDENT having ROLL_NO 4 is NULL. </a:t>
            </a:r>
            <a:endParaRPr lang="en-US" dirty="0" smtClean="0"/>
          </a:p>
          <a:p>
            <a:pPr algn="just">
              <a:lnSpc>
                <a:spcPct val="150000"/>
              </a:lnSpc>
            </a:pPr>
            <a:r>
              <a:rPr lang="en-US" b="1" dirty="0" smtClean="0"/>
              <a:t>Relational key:</a:t>
            </a:r>
            <a:r>
              <a:rPr lang="en-US" dirty="0" smtClean="0"/>
              <a:t> In the relational key, each row has one or more attributes. It can identify the row in the relation </a:t>
            </a:r>
            <a:r>
              <a:rPr lang="en-US" smtClean="0"/>
              <a:t>uniquely.</a:t>
            </a:r>
            <a:endParaRPr lang="en-US" dirty="0" smtClean="0"/>
          </a:p>
        </p:txBody>
      </p:sp>
    </p:spTree>
    <p:extLst>
      <p:ext uri="{BB962C8B-B14F-4D97-AF65-F5344CB8AC3E}">
        <p14:creationId xmlns:p14="http://schemas.microsoft.com/office/powerpoint/2010/main" val="24361245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339" y="166255"/>
            <a:ext cx="11540412" cy="6442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2952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74" y="0"/>
            <a:ext cx="11943306" cy="6705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62329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76" y="154758"/>
            <a:ext cx="12089824" cy="6585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01713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339" y="166255"/>
            <a:ext cx="11540412" cy="6442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2952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581"/>
            <a:ext cx="12239625" cy="6831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33018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65016"/>
            <a:ext cx="12070464" cy="559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68900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274" y="74324"/>
            <a:ext cx="11416146" cy="584775"/>
          </a:xfrm>
          <a:prstGeom prst="rect">
            <a:avLst/>
          </a:prstGeom>
        </p:spPr>
        <p:txBody>
          <a:bodyPr wrap="square">
            <a:spAutoFit/>
          </a:bodyPr>
          <a:lstStyle/>
          <a:p>
            <a:r>
              <a:rPr lang="en-US" sz="3200" dirty="0" smtClean="0"/>
              <a:t>Some examples of Relational schemas</a:t>
            </a:r>
            <a:endParaRPr lang="en-US" sz="3200" dirty="0"/>
          </a:p>
        </p:txBody>
      </p:sp>
      <p:pic>
        <p:nvPicPr>
          <p:cNvPr id="3" name="Picture 2"/>
          <p:cNvPicPr>
            <a:picLocks noChangeAspect="1"/>
          </p:cNvPicPr>
          <p:nvPr/>
        </p:nvPicPr>
        <p:blipFill>
          <a:blip r:embed="rId2"/>
          <a:stretch>
            <a:fillRect/>
          </a:stretch>
        </p:blipFill>
        <p:spPr>
          <a:xfrm>
            <a:off x="3206024" y="659099"/>
            <a:ext cx="7410450" cy="6124575"/>
          </a:xfrm>
          <a:prstGeom prst="rect">
            <a:avLst/>
          </a:prstGeom>
        </p:spPr>
      </p:pic>
      <p:sp>
        <p:nvSpPr>
          <p:cNvPr id="4" name="TextBox 3"/>
          <p:cNvSpPr txBox="1"/>
          <p:nvPr/>
        </p:nvSpPr>
        <p:spPr>
          <a:xfrm>
            <a:off x="187287" y="2522862"/>
            <a:ext cx="2930487" cy="646331"/>
          </a:xfrm>
          <a:prstGeom prst="rect">
            <a:avLst/>
          </a:prstGeom>
          <a:noFill/>
        </p:spPr>
        <p:txBody>
          <a:bodyPr wrap="square" rtlCol="0">
            <a:spAutoFit/>
          </a:bodyPr>
          <a:lstStyle/>
          <a:p>
            <a:r>
              <a:rPr lang="en-US" b="1" dirty="0" smtClean="0"/>
              <a:t>Map the given ER diagram to Relational schema.</a:t>
            </a:r>
            <a:endParaRPr lang="en-US" b="1" dirty="0"/>
          </a:p>
        </p:txBody>
      </p:sp>
    </p:spTree>
    <p:extLst>
      <p:ext uri="{BB962C8B-B14F-4D97-AF65-F5344CB8AC3E}">
        <p14:creationId xmlns:p14="http://schemas.microsoft.com/office/powerpoint/2010/main" val="172928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873" y="106926"/>
            <a:ext cx="10464165" cy="6751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09122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8831" y="-1"/>
            <a:ext cx="7303244" cy="7038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18335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624" y="94596"/>
            <a:ext cx="10260776" cy="6763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5783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23422" y="705480"/>
            <a:ext cx="8801100" cy="3838575"/>
          </a:xfrm>
          <a:prstGeom prst="rect">
            <a:avLst/>
          </a:prstGeom>
        </p:spPr>
      </p:pic>
    </p:spTree>
    <p:extLst>
      <p:ext uri="{BB962C8B-B14F-4D97-AF65-F5344CB8AC3E}">
        <p14:creationId xmlns:p14="http://schemas.microsoft.com/office/powerpoint/2010/main" val="10887928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15341" y="0"/>
            <a:ext cx="7303679" cy="6858000"/>
          </a:xfrm>
          <a:prstGeom prst="rect">
            <a:avLst/>
          </a:prstGeom>
        </p:spPr>
      </p:pic>
      <p:sp>
        <p:nvSpPr>
          <p:cNvPr id="3" name="TextBox 2"/>
          <p:cNvSpPr txBox="1"/>
          <p:nvPr/>
        </p:nvSpPr>
        <p:spPr>
          <a:xfrm>
            <a:off x="187287" y="2522862"/>
            <a:ext cx="2930487" cy="646331"/>
          </a:xfrm>
          <a:prstGeom prst="rect">
            <a:avLst/>
          </a:prstGeom>
          <a:noFill/>
        </p:spPr>
        <p:txBody>
          <a:bodyPr wrap="square" rtlCol="0">
            <a:spAutoFit/>
          </a:bodyPr>
          <a:lstStyle/>
          <a:p>
            <a:r>
              <a:rPr lang="en-US" b="1" dirty="0" smtClean="0"/>
              <a:t>Map the given ER diagram to Relational schema.</a:t>
            </a:r>
            <a:endParaRPr lang="en-US" b="1" dirty="0"/>
          </a:p>
        </p:txBody>
      </p:sp>
    </p:spTree>
    <p:extLst>
      <p:ext uri="{BB962C8B-B14F-4D97-AF65-F5344CB8AC3E}">
        <p14:creationId xmlns:p14="http://schemas.microsoft.com/office/powerpoint/2010/main" val="35032351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27933" y="69407"/>
            <a:ext cx="6351900" cy="6788593"/>
          </a:xfrm>
          <a:prstGeom prst="rect">
            <a:avLst/>
          </a:prstGeom>
        </p:spPr>
      </p:pic>
      <p:sp>
        <p:nvSpPr>
          <p:cNvPr id="3" name="TextBox 2"/>
          <p:cNvSpPr txBox="1"/>
          <p:nvPr/>
        </p:nvSpPr>
        <p:spPr>
          <a:xfrm>
            <a:off x="187287" y="2522862"/>
            <a:ext cx="2930487" cy="369332"/>
          </a:xfrm>
          <a:prstGeom prst="rect">
            <a:avLst/>
          </a:prstGeom>
          <a:noFill/>
        </p:spPr>
        <p:txBody>
          <a:bodyPr wrap="square" rtlCol="0">
            <a:spAutoFit/>
          </a:bodyPr>
          <a:lstStyle/>
          <a:p>
            <a:r>
              <a:rPr lang="en-US" b="1" dirty="0" smtClean="0"/>
              <a:t>Relational database schema</a:t>
            </a:r>
            <a:endParaRPr lang="en-US" b="1" dirty="0"/>
          </a:p>
        </p:txBody>
      </p:sp>
    </p:spTree>
    <p:extLst>
      <p:ext uri="{BB962C8B-B14F-4D97-AF65-F5344CB8AC3E}">
        <p14:creationId xmlns:p14="http://schemas.microsoft.com/office/powerpoint/2010/main" val="27909672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22223" y="182621"/>
            <a:ext cx="8250755" cy="6438515"/>
          </a:xfrm>
          <a:prstGeom prst="rect">
            <a:avLst/>
          </a:prstGeom>
        </p:spPr>
      </p:pic>
      <p:sp>
        <p:nvSpPr>
          <p:cNvPr id="3" name="TextBox 2"/>
          <p:cNvSpPr txBox="1"/>
          <p:nvPr/>
        </p:nvSpPr>
        <p:spPr>
          <a:xfrm>
            <a:off x="187287" y="2522862"/>
            <a:ext cx="2930487" cy="646331"/>
          </a:xfrm>
          <a:prstGeom prst="rect">
            <a:avLst/>
          </a:prstGeom>
          <a:noFill/>
        </p:spPr>
        <p:txBody>
          <a:bodyPr wrap="square" rtlCol="0">
            <a:spAutoFit/>
          </a:bodyPr>
          <a:lstStyle/>
          <a:p>
            <a:r>
              <a:rPr lang="en-US" b="1" dirty="0" smtClean="0"/>
              <a:t>Map the given ER diagram to Relational schema.</a:t>
            </a:r>
            <a:endParaRPr lang="en-US" b="1" dirty="0"/>
          </a:p>
        </p:txBody>
      </p:sp>
    </p:spTree>
    <p:extLst>
      <p:ext uri="{BB962C8B-B14F-4D97-AF65-F5344CB8AC3E}">
        <p14:creationId xmlns:p14="http://schemas.microsoft.com/office/powerpoint/2010/main" val="1674827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60171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73272" y="948024"/>
            <a:ext cx="7143750" cy="4895850"/>
          </a:xfrm>
          <a:prstGeom prst="rect">
            <a:avLst/>
          </a:prstGeom>
        </p:spPr>
      </p:pic>
      <p:sp>
        <p:nvSpPr>
          <p:cNvPr id="3" name="TextBox 2"/>
          <p:cNvSpPr txBox="1"/>
          <p:nvPr/>
        </p:nvSpPr>
        <p:spPr>
          <a:xfrm>
            <a:off x="187287" y="2522862"/>
            <a:ext cx="2930487" cy="646331"/>
          </a:xfrm>
          <a:prstGeom prst="rect">
            <a:avLst/>
          </a:prstGeom>
          <a:noFill/>
        </p:spPr>
        <p:txBody>
          <a:bodyPr wrap="square" rtlCol="0">
            <a:spAutoFit/>
          </a:bodyPr>
          <a:lstStyle/>
          <a:p>
            <a:r>
              <a:rPr lang="en-US" b="1" dirty="0" smtClean="0"/>
              <a:t>Map the given ER diagram to Relational schema.</a:t>
            </a:r>
            <a:endParaRPr lang="en-US" b="1" dirty="0"/>
          </a:p>
        </p:txBody>
      </p:sp>
    </p:spTree>
    <p:extLst>
      <p:ext uri="{BB962C8B-B14F-4D97-AF65-F5344CB8AC3E}">
        <p14:creationId xmlns:p14="http://schemas.microsoft.com/office/powerpoint/2010/main" val="34493961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740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3783" y="316991"/>
            <a:ext cx="11527316" cy="3970318"/>
          </a:xfrm>
          <a:prstGeom prst="rect">
            <a:avLst/>
          </a:prstGeom>
        </p:spPr>
        <p:txBody>
          <a:bodyPr wrap="square">
            <a:spAutoFit/>
          </a:bodyPr>
          <a:lstStyle/>
          <a:p>
            <a:pPr marL="285750" indent="-285750">
              <a:lnSpc>
                <a:spcPct val="150000"/>
              </a:lnSpc>
              <a:buFont typeface="Arial" panose="020B0604020202020204" pitchFamily="34" charset="0"/>
              <a:buChar char="•"/>
            </a:pPr>
            <a:r>
              <a:rPr lang="en-US" sz="2400" dirty="0">
                <a:solidFill>
                  <a:srgbClr val="000000"/>
                </a:solidFill>
              </a:rPr>
              <a:t>Relational database systems are expected to be equipped with a query language that can assist its users to query the database instances. </a:t>
            </a:r>
            <a:endParaRPr lang="en-US" sz="2400" dirty="0" smtClean="0">
              <a:solidFill>
                <a:srgbClr val="000000"/>
              </a:solidFill>
            </a:endParaRPr>
          </a:p>
          <a:p>
            <a:pPr marL="285750" indent="-285750">
              <a:lnSpc>
                <a:spcPct val="150000"/>
              </a:lnSpc>
              <a:buFont typeface="Arial" panose="020B0604020202020204" pitchFamily="34" charset="0"/>
              <a:buChar char="•"/>
            </a:pPr>
            <a:r>
              <a:rPr lang="en-US" sz="2400" dirty="0" smtClean="0">
                <a:solidFill>
                  <a:srgbClr val="000000"/>
                </a:solidFill>
              </a:rPr>
              <a:t>There </a:t>
            </a:r>
            <a:r>
              <a:rPr lang="en-US" sz="2400" dirty="0">
                <a:solidFill>
                  <a:srgbClr val="000000"/>
                </a:solidFill>
              </a:rPr>
              <a:t>are </a:t>
            </a:r>
            <a:r>
              <a:rPr lang="en-US" sz="2400" b="1" dirty="0">
                <a:solidFill>
                  <a:srgbClr val="000000"/>
                </a:solidFill>
              </a:rPr>
              <a:t>two kinds of query languages </a:t>
            </a:r>
            <a:r>
              <a:rPr lang="en-US" sz="2400" dirty="0">
                <a:solidFill>
                  <a:srgbClr val="000000"/>
                </a:solidFill>
              </a:rPr>
              <a:t>− </a:t>
            </a:r>
            <a:endParaRPr lang="en-US" sz="2400" dirty="0" smtClean="0">
              <a:solidFill>
                <a:srgbClr val="000000"/>
              </a:solidFill>
            </a:endParaRPr>
          </a:p>
          <a:p>
            <a:pPr>
              <a:lnSpc>
                <a:spcPct val="150000"/>
              </a:lnSpc>
            </a:pPr>
            <a:r>
              <a:rPr lang="en-US" sz="2400" dirty="0">
                <a:solidFill>
                  <a:srgbClr val="000000"/>
                </a:solidFill>
              </a:rPr>
              <a:t>	</a:t>
            </a:r>
            <a:r>
              <a:rPr lang="en-US" sz="2400" dirty="0" smtClean="0">
                <a:solidFill>
                  <a:srgbClr val="000000"/>
                </a:solidFill>
              </a:rPr>
              <a:t>1. Relational Algebra -		</a:t>
            </a:r>
            <a:r>
              <a:rPr lang="en-US" sz="2400" dirty="0" smtClean="0">
                <a:solidFill>
                  <a:srgbClr val="000000"/>
                </a:solidFill>
              </a:rPr>
              <a:t>7 </a:t>
            </a:r>
            <a:r>
              <a:rPr lang="en-US" sz="2400" dirty="0" smtClean="0"/>
              <a:t>fundamental </a:t>
            </a:r>
            <a:r>
              <a:rPr lang="en-US" sz="2400" dirty="0"/>
              <a:t>operations</a:t>
            </a:r>
            <a:r>
              <a:rPr lang="en-US" sz="2400" dirty="0" smtClean="0">
                <a:solidFill>
                  <a:srgbClr val="000000"/>
                </a:solidFill>
              </a:rPr>
              <a:t> </a:t>
            </a:r>
            <a:endParaRPr lang="en-US" sz="2400" dirty="0">
              <a:solidFill>
                <a:srgbClr val="000000"/>
              </a:solidFill>
            </a:endParaRPr>
          </a:p>
          <a:p>
            <a:pPr>
              <a:lnSpc>
                <a:spcPct val="150000"/>
              </a:lnSpc>
            </a:pPr>
            <a:r>
              <a:rPr lang="en-US" sz="2400" dirty="0" smtClean="0">
                <a:solidFill>
                  <a:srgbClr val="000000"/>
                </a:solidFill>
              </a:rPr>
              <a:t>	2. Relational Calculus - 	</a:t>
            </a:r>
            <a:r>
              <a:rPr lang="en-US" sz="2400" dirty="0"/>
              <a:t>Tuple Relational Calculus (TRC)</a:t>
            </a:r>
          </a:p>
          <a:p>
            <a:pPr>
              <a:lnSpc>
                <a:spcPct val="150000"/>
              </a:lnSpc>
            </a:pPr>
            <a:r>
              <a:rPr lang="en-US" sz="2400" dirty="0">
                <a:solidFill>
                  <a:srgbClr val="000000"/>
                </a:solidFill>
              </a:rPr>
              <a:t>	</a:t>
            </a:r>
            <a:r>
              <a:rPr lang="en-US" sz="2400" dirty="0" smtClean="0">
                <a:solidFill>
                  <a:srgbClr val="000000"/>
                </a:solidFill>
              </a:rPr>
              <a:t>				</a:t>
            </a:r>
            <a:r>
              <a:rPr lang="en-US" sz="2400" dirty="0" smtClean="0"/>
              <a:t>Domain </a:t>
            </a:r>
            <a:r>
              <a:rPr lang="en-US" sz="2400" dirty="0"/>
              <a:t>Relational Calculus (DRC)</a:t>
            </a:r>
          </a:p>
          <a:p>
            <a:pPr>
              <a:lnSpc>
                <a:spcPct val="150000"/>
              </a:lnSpc>
            </a:pPr>
            <a:endParaRPr lang="en-US" sz="2400" dirty="0"/>
          </a:p>
        </p:txBody>
      </p:sp>
    </p:spTree>
    <p:extLst>
      <p:ext uri="{BB962C8B-B14F-4D97-AF65-F5344CB8AC3E}">
        <p14:creationId xmlns:p14="http://schemas.microsoft.com/office/powerpoint/2010/main" val="3040159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9714" y="272923"/>
            <a:ext cx="11637485" cy="4708981"/>
          </a:xfrm>
          <a:prstGeom prst="rect">
            <a:avLst/>
          </a:prstGeom>
        </p:spPr>
        <p:txBody>
          <a:bodyPr wrap="square">
            <a:spAutoFit/>
          </a:bodyPr>
          <a:lstStyle/>
          <a:p>
            <a:pPr algn="just">
              <a:lnSpc>
                <a:spcPct val="150000"/>
              </a:lnSpc>
            </a:pPr>
            <a:r>
              <a:rPr lang="en-US" sz="3200" b="1" dirty="0">
                <a:solidFill>
                  <a:srgbClr val="610B38"/>
                </a:solidFill>
              </a:rPr>
              <a:t>Relational Algebra</a:t>
            </a:r>
          </a:p>
          <a:p>
            <a:pPr marL="342900" indent="-342900" algn="just">
              <a:lnSpc>
                <a:spcPct val="150000"/>
              </a:lnSpc>
              <a:buFont typeface="Arial" panose="020B0604020202020204" pitchFamily="34" charset="0"/>
              <a:buChar char="•"/>
            </a:pPr>
            <a:r>
              <a:rPr lang="en-US" sz="2400" dirty="0"/>
              <a:t>Relational algebra is a procedural query language. </a:t>
            </a:r>
            <a:endParaRPr lang="en-US" sz="2400" dirty="0" smtClean="0"/>
          </a:p>
          <a:p>
            <a:pPr marL="342900" indent="-342900" algn="just">
              <a:lnSpc>
                <a:spcPct val="150000"/>
              </a:lnSpc>
              <a:buFont typeface="Arial" panose="020B0604020202020204" pitchFamily="34" charset="0"/>
              <a:buChar char="•"/>
            </a:pPr>
            <a:r>
              <a:rPr lang="en-US" sz="2400" dirty="0"/>
              <a:t>RA takes instances of relations as input and yields instances of relations as output.</a:t>
            </a:r>
            <a:endParaRPr lang="en-US" sz="2400" dirty="0" smtClean="0"/>
          </a:p>
          <a:p>
            <a:pPr marL="342900" indent="-342900" algn="just">
              <a:lnSpc>
                <a:spcPct val="150000"/>
              </a:lnSpc>
              <a:buFont typeface="Arial" panose="020B0604020202020204" pitchFamily="34" charset="0"/>
              <a:buChar char="•"/>
            </a:pPr>
            <a:r>
              <a:rPr lang="en-US" sz="2400" dirty="0" smtClean="0"/>
              <a:t>It </a:t>
            </a:r>
            <a:r>
              <a:rPr lang="en-US" sz="2400" dirty="0"/>
              <a:t>gives a step by step process to obtain the result of the query. </a:t>
            </a:r>
            <a:endParaRPr lang="en-US" sz="2400" dirty="0" smtClean="0"/>
          </a:p>
          <a:p>
            <a:pPr marL="342900" indent="-342900" algn="just">
              <a:lnSpc>
                <a:spcPct val="150000"/>
              </a:lnSpc>
              <a:buFont typeface="Arial" panose="020B0604020202020204" pitchFamily="34" charset="0"/>
              <a:buChar char="•"/>
            </a:pPr>
            <a:r>
              <a:rPr lang="en-US" sz="2400" dirty="0" smtClean="0"/>
              <a:t>It </a:t>
            </a:r>
            <a:r>
              <a:rPr lang="en-US" sz="2400" dirty="0"/>
              <a:t>uses operators to perform queries</a:t>
            </a:r>
            <a:r>
              <a:rPr lang="en-US" sz="2400" dirty="0" smtClean="0"/>
              <a:t>.</a:t>
            </a:r>
          </a:p>
          <a:p>
            <a:pPr marL="342900" indent="-342900" algn="just">
              <a:lnSpc>
                <a:spcPct val="150000"/>
              </a:lnSpc>
              <a:buFont typeface="Arial" panose="020B0604020202020204" pitchFamily="34" charset="0"/>
              <a:buChar char="•"/>
            </a:pPr>
            <a:r>
              <a:rPr lang="en-US" sz="2400" dirty="0" smtClean="0"/>
              <a:t>An </a:t>
            </a:r>
            <a:r>
              <a:rPr lang="en-US" sz="2400" dirty="0"/>
              <a:t>operator can be either </a:t>
            </a:r>
            <a:r>
              <a:rPr lang="en-US" sz="2400" b="1" dirty="0"/>
              <a:t>unary</a:t>
            </a:r>
            <a:r>
              <a:rPr lang="en-US" sz="2400" dirty="0"/>
              <a:t> or </a:t>
            </a:r>
            <a:r>
              <a:rPr lang="en-US" sz="2400" b="1" dirty="0"/>
              <a:t>binary</a:t>
            </a:r>
            <a:r>
              <a:rPr lang="en-US" sz="2400" dirty="0"/>
              <a:t>. </a:t>
            </a:r>
            <a:endParaRPr lang="en-US" sz="2400" dirty="0" smtClean="0"/>
          </a:p>
          <a:p>
            <a:pPr marL="342900" indent="-342900" algn="just">
              <a:lnSpc>
                <a:spcPct val="150000"/>
              </a:lnSpc>
              <a:buFont typeface="Arial" panose="020B0604020202020204" pitchFamily="34" charset="0"/>
              <a:buChar char="•"/>
            </a:pPr>
            <a:r>
              <a:rPr lang="en-US" sz="2400" dirty="0" smtClean="0"/>
              <a:t>Relational </a:t>
            </a:r>
            <a:r>
              <a:rPr lang="en-US" sz="2400" dirty="0"/>
              <a:t>algebra is performed recursively on a relation and intermediate results are also considered </a:t>
            </a:r>
            <a:r>
              <a:rPr lang="en-US" sz="2400" dirty="0" smtClean="0"/>
              <a:t>as relations</a:t>
            </a:r>
            <a:r>
              <a:rPr lang="en-US" sz="2400" dirty="0"/>
              <a:t>.</a:t>
            </a:r>
            <a:endParaRPr lang="en-US" sz="2400" b="0" i="0" dirty="0">
              <a:effectLst/>
            </a:endParaRPr>
          </a:p>
        </p:txBody>
      </p:sp>
    </p:spTree>
    <p:extLst>
      <p:ext uri="{BB962C8B-B14F-4D97-AF65-F5344CB8AC3E}">
        <p14:creationId xmlns:p14="http://schemas.microsoft.com/office/powerpoint/2010/main" val="2555811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8866" y="0"/>
            <a:ext cx="8365475" cy="6683048"/>
          </a:xfrm>
          <a:prstGeom prst="rect">
            <a:avLst/>
          </a:prstGeom>
        </p:spPr>
        <p:txBody>
          <a:bodyPr wrap="square">
            <a:spAutoFit/>
          </a:bodyPr>
          <a:lstStyle/>
          <a:p>
            <a:pPr>
              <a:lnSpc>
                <a:spcPct val="150000"/>
              </a:lnSpc>
            </a:pPr>
            <a:r>
              <a:rPr lang="en-US" sz="2400" b="1" dirty="0">
                <a:solidFill>
                  <a:srgbClr val="222222"/>
                </a:solidFill>
              </a:rPr>
              <a:t>Unary Relational Operations</a:t>
            </a:r>
          </a:p>
          <a:p>
            <a:pPr lvl="2">
              <a:lnSpc>
                <a:spcPct val="150000"/>
              </a:lnSpc>
              <a:buFont typeface="Arial" panose="020B0604020202020204" pitchFamily="34" charset="0"/>
              <a:buChar char="•"/>
            </a:pPr>
            <a:r>
              <a:rPr lang="en-US" sz="2400" dirty="0" smtClean="0">
                <a:solidFill>
                  <a:srgbClr val="222222"/>
                </a:solidFill>
              </a:rPr>
              <a:t> SELECT </a:t>
            </a:r>
            <a:r>
              <a:rPr lang="en-US" sz="2400" dirty="0">
                <a:solidFill>
                  <a:srgbClr val="222222"/>
                </a:solidFill>
              </a:rPr>
              <a:t>(symbol: </a:t>
            </a:r>
            <a:r>
              <a:rPr lang="el-GR" sz="2400" dirty="0">
                <a:solidFill>
                  <a:srgbClr val="222222"/>
                </a:solidFill>
              </a:rPr>
              <a:t>σ)</a:t>
            </a:r>
          </a:p>
          <a:p>
            <a:pPr lvl="2">
              <a:lnSpc>
                <a:spcPct val="150000"/>
              </a:lnSpc>
              <a:buFont typeface="Arial" panose="020B0604020202020204" pitchFamily="34" charset="0"/>
              <a:buChar char="•"/>
            </a:pPr>
            <a:r>
              <a:rPr lang="en-US" sz="2400" dirty="0" smtClean="0">
                <a:solidFill>
                  <a:srgbClr val="222222"/>
                </a:solidFill>
              </a:rPr>
              <a:t> PROJECT </a:t>
            </a:r>
            <a:r>
              <a:rPr lang="en-US" sz="2400" dirty="0">
                <a:solidFill>
                  <a:srgbClr val="222222"/>
                </a:solidFill>
              </a:rPr>
              <a:t>(symbol: </a:t>
            </a:r>
            <a:r>
              <a:rPr lang="el-GR" sz="2400" dirty="0">
                <a:solidFill>
                  <a:srgbClr val="222222"/>
                </a:solidFill>
              </a:rPr>
              <a:t>π)</a:t>
            </a:r>
          </a:p>
          <a:p>
            <a:pPr lvl="2">
              <a:lnSpc>
                <a:spcPct val="150000"/>
              </a:lnSpc>
              <a:buFont typeface="Arial" panose="020B0604020202020204" pitchFamily="34" charset="0"/>
              <a:buChar char="•"/>
            </a:pPr>
            <a:r>
              <a:rPr lang="en-US" sz="2400" dirty="0" smtClean="0">
                <a:solidFill>
                  <a:srgbClr val="222222"/>
                </a:solidFill>
              </a:rPr>
              <a:t> RENAME </a:t>
            </a:r>
            <a:r>
              <a:rPr lang="en-US" sz="2400" dirty="0">
                <a:solidFill>
                  <a:srgbClr val="222222"/>
                </a:solidFill>
              </a:rPr>
              <a:t>(symbol: </a:t>
            </a:r>
            <a:r>
              <a:rPr lang="el-GR" sz="2400" dirty="0">
                <a:solidFill>
                  <a:srgbClr val="222222"/>
                </a:solidFill>
              </a:rPr>
              <a:t>ρ)</a:t>
            </a:r>
          </a:p>
          <a:p>
            <a:pPr>
              <a:lnSpc>
                <a:spcPct val="150000"/>
              </a:lnSpc>
            </a:pPr>
            <a:r>
              <a:rPr lang="en-US" sz="2400" b="1" dirty="0">
                <a:solidFill>
                  <a:srgbClr val="222222"/>
                </a:solidFill>
              </a:rPr>
              <a:t>Relational Algebra Operations From Set Theory</a:t>
            </a:r>
          </a:p>
          <a:p>
            <a:pPr lvl="2">
              <a:lnSpc>
                <a:spcPct val="150000"/>
              </a:lnSpc>
              <a:buFont typeface="Arial" panose="020B0604020202020204" pitchFamily="34" charset="0"/>
              <a:buChar char="•"/>
            </a:pPr>
            <a:r>
              <a:rPr lang="en-US" sz="2400" dirty="0" smtClean="0">
                <a:solidFill>
                  <a:srgbClr val="222222"/>
                </a:solidFill>
              </a:rPr>
              <a:t> UNION </a:t>
            </a:r>
            <a:r>
              <a:rPr lang="en-US" sz="2400" dirty="0">
                <a:solidFill>
                  <a:srgbClr val="222222"/>
                </a:solidFill>
              </a:rPr>
              <a:t>(</a:t>
            </a:r>
            <a:r>
              <a:rPr lang="el-GR" sz="2400" dirty="0">
                <a:solidFill>
                  <a:srgbClr val="222222"/>
                </a:solidFill>
              </a:rPr>
              <a:t>υ)</a:t>
            </a:r>
          </a:p>
          <a:p>
            <a:pPr lvl="2">
              <a:lnSpc>
                <a:spcPct val="150000"/>
              </a:lnSpc>
              <a:buFont typeface="Arial" panose="020B0604020202020204" pitchFamily="34" charset="0"/>
              <a:buChar char="•"/>
            </a:pPr>
            <a:r>
              <a:rPr lang="en-US" sz="2400" dirty="0" smtClean="0">
                <a:solidFill>
                  <a:srgbClr val="222222"/>
                </a:solidFill>
              </a:rPr>
              <a:t> INTERSECTION </a:t>
            </a:r>
            <a:r>
              <a:rPr lang="en-US" sz="2400" dirty="0">
                <a:solidFill>
                  <a:srgbClr val="222222"/>
                </a:solidFill>
              </a:rPr>
              <a:t>( ),</a:t>
            </a:r>
          </a:p>
          <a:p>
            <a:pPr lvl="2">
              <a:lnSpc>
                <a:spcPct val="150000"/>
              </a:lnSpc>
              <a:buFont typeface="Arial" panose="020B0604020202020204" pitchFamily="34" charset="0"/>
              <a:buChar char="•"/>
            </a:pPr>
            <a:r>
              <a:rPr lang="en-US" sz="2400" dirty="0" smtClean="0">
                <a:solidFill>
                  <a:srgbClr val="222222"/>
                </a:solidFill>
              </a:rPr>
              <a:t> DIFFERENCE </a:t>
            </a:r>
            <a:r>
              <a:rPr lang="en-US" sz="2400" dirty="0">
                <a:solidFill>
                  <a:srgbClr val="222222"/>
                </a:solidFill>
              </a:rPr>
              <a:t>(-)</a:t>
            </a:r>
          </a:p>
          <a:p>
            <a:pPr lvl="2">
              <a:lnSpc>
                <a:spcPct val="150000"/>
              </a:lnSpc>
              <a:buFont typeface="Arial" panose="020B0604020202020204" pitchFamily="34" charset="0"/>
              <a:buChar char="•"/>
            </a:pPr>
            <a:r>
              <a:rPr lang="en-US" sz="2400" dirty="0" smtClean="0">
                <a:solidFill>
                  <a:srgbClr val="222222"/>
                </a:solidFill>
              </a:rPr>
              <a:t> CARTESIAN </a:t>
            </a:r>
            <a:r>
              <a:rPr lang="en-US" sz="2400" dirty="0">
                <a:solidFill>
                  <a:srgbClr val="222222"/>
                </a:solidFill>
              </a:rPr>
              <a:t>PRODUCT ( x )</a:t>
            </a:r>
          </a:p>
          <a:p>
            <a:pPr>
              <a:lnSpc>
                <a:spcPct val="150000"/>
              </a:lnSpc>
            </a:pPr>
            <a:r>
              <a:rPr lang="en-US" sz="2400" b="1" dirty="0">
                <a:solidFill>
                  <a:srgbClr val="222222"/>
                </a:solidFill>
              </a:rPr>
              <a:t>Binary Relational Operations</a:t>
            </a:r>
          </a:p>
          <a:p>
            <a:pPr lvl="2">
              <a:lnSpc>
                <a:spcPct val="150000"/>
              </a:lnSpc>
              <a:buFont typeface="Arial" panose="020B0604020202020204" pitchFamily="34" charset="0"/>
              <a:buChar char="•"/>
            </a:pPr>
            <a:r>
              <a:rPr lang="en-US" sz="2400" dirty="0" smtClean="0">
                <a:solidFill>
                  <a:srgbClr val="222222"/>
                </a:solidFill>
              </a:rPr>
              <a:t> JOIN</a:t>
            </a:r>
            <a:endParaRPr lang="en-US" sz="2400" dirty="0">
              <a:solidFill>
                <a:srgbClr val="222222"/>
              </a:solidFill>
            </a:endParaRPr>
          </a:p>
          <a:p>
            <a:pPr lvl="2">
              <a:lnSpc>
                <a:spcPct val="150000"/>
              </a:lnSpc>
              <a:buFont typeface="Arial" panose="020B0604020202020204" pitchFamily="34" charset="0"/>
              <a:buChar char="•"/>
            </a:pPr>
            <a:r>
              <a:rPr lang="en-US" sz="2400" dirty="0" smtClean="0">
                <a:solidFill>
                  <a:srgbClr val="222222"/>
                </a:solidFill>
              </a:rPr>
              <a:t> DIVISION</a:t>
            </a:r>
            <a:endParaRPr lang="en-US" sz="2400" b="0" i="0" dirty="0">
              <a:solidFill>
                <a:srgbClr val="222222"/>
              </a:solidFill>
              <a:effectLst/>
            </a:endParaRPr>
          </a:p>
        </p:txBody>
      </p:sp>
    </p:spTree>
    <p:extLst>
      <p:ext uri="{BB962C8B-B14F-4D97-AF65-F5344CB8AC3E}">
        <p14:creationId xmlns:p14="http://schemas.microsoft.com/office/powerpoint/2010/main" val="38129518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800</TotalTime>
  <Words>1367</Words>
  <Application>Microsoft Office PowerPoint</Application>
  <PresentationFormat>Widescreen</PresentationFormat>
  <Paragraphs>274</Paragraphs>
  <Slides>65</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65</vt:i4>
      </vt:variant>
    </vt:vector>
  </HeadingPairs>
  <TitlesOfParts>
    <vt:vector size="73" baseType="lpstr">
      <vt:lpstr>Arial</vt:lpstr>
      <vt:lpstr>Calibri</vt:lpstr>
      <vt:lpstr>Calibri Light</vt:lpstr>
      <vt:lpstr>inter-bold</vt:lpstr>
      <vt:lpstr>inter-regular</vt:lpstr>
      <vt:lpstr>sofia-pro</vt:lpstr>
      <vt:lpstr>urw-din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sunetra salunkhe</dc:creator>
  <cp:lastModifiedBy>RCPIT</cp:lastModifiedBy>
  <cp:revision>225</cp:revision>
  <dcterms:created xsi:type="dcterms:W3CDTF">2022-11-11T05:40:52Z</dcterms:created>
  <dcterms:modified xsi:type="dcterms:W3CDTF">2022-11-28T08:34:43Z</dcterms:modified>
</cp:coreProperties>
</file>